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58" r:id="rId3"/>
    <p:sldId id="262" r:id="rId4"/>
    <p:sldId id="263" r:id="rId5"/>
    <p:sldId id="267" r:id="rId6"/>
    <p:sldId id="269" r:id="rId7"/>
    <p:sldId id="282" r:id="rId8"/>
    <p:sldId id="265" r:id="rId9"/>
    <p:sldId id="266" r:id="rId10"/>
    <p:sldId id="270" r:id="rId11"/>
    <p:sldId id="281" r:id="rId12"/>
    <p:sldId id="280" r:id="rId13"/>
    <p:sldId id="284" r:id="rId14"/>
    <p:sldId id="275" r:id="rId15"/>
    <p:sldId id="279" r:id="rId16"/>
    <p:sldId id="273" r:id="rId17"/>
    <p:sldId id="274" r:id="rId18"/>
    <p:sldId id="277" r:id="rId19"/>
    <p:sldId id="278" r:id="rId20"/>
    <p:sldId id="276" r:id="rId21"/>
    <p:sldId id="272" r:id="rId22"/>
    <p:sldId id="285"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061" autoAdjust="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459335-557C-4168-8C98-272A70A263EF}" type="datetimeFigureOut">
              <a:rPr lang="fr-FR" smtClean="0"/>
              <a:t>13/01/2023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74BEE1-8CA0-4B65-A6B2-03AC15E9275E}" type="slidenum">
              <a:rPr lang="fr-FR" smtClean="0"/>
              <a:t>‹N°›</a:t>
            </a:fld>
            <a:endParaRPr lang="fr-FR"/>
          </a:p>
        </p:txBody>
      </p:sp>
    </p:spTree>
    <p:extLst>
      <p:ext uri="{BB962C8B-B14F-4D97-AF65-F5344CB8AC3E}">
        <p14:creationId xmlns:p14="http://schemas.microsoft.com/office/powerpoint/2010/main" val="798538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74BEE1-8CA0-4B65-A6B2-03AC15E9275E}" type="slidenum">
              <a:rPr lang="fr-FR" smtClean="0"/>
              <a:t>1</a:t>
            </a:fld>
            <a:endParaRPr lang="fr-FR"/>
          </a:p>
        </p:txBody>
      </p:sp>
    </p:spTree>
    <p:extLst>
      <p:ext uri="{BB962C8B-B14F-4D97-AF65-F5344CB8AC3E}">
        <p14:creationId xmlns:p14="http://schemas.microsoft.com/office/powerpoint/2010/main" val="2844145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3E9E4F55-B66B-4F8B-ADF7-79EABEBE1197}" type="datetimeFigureOut">
              <a:rPr lang="fr-FR" smtClean="0"/>
              <a:t>13/01/2023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597EB26D-B95F-4BDE-B61C-038134B74503}" type="slidenum">
              <a:rPr lang="fr-FR" smtClean="0"/>
              <a:t>‹N°›</a:t>
            </a:fld>
            <a:endParaRPr lang="fr-FR" dirty="0"/>
          </a:p>
        </p:txBody>
      </p:sp>
    </p:spTree>
    <p:extLst>
      <p:ext uri="{BB962C8B-B14F-4D97-AF65-F5344CB8AC3E}">
        <p14:creationId xmlns:p14="http://schemas.microsoft.com/office/powerpoint/2010/main" val="475220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E9E4F55-B66B-4F8B-ADF7-79EABEBE1197}" type="datetimeFigureOut">
              <a:rPr lang="fr-FR" smtClean="0"/>
              <a:t>13/01/2023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597EB26D-B95F-4BDE-B61C-038134B74503}" type="slidenum">
              <a:rPr lang="fr-FR" smtClean="0"/>
              <a:t>‹N°›</a:t>
            </a:fld>
            <a:endParaRPr lang="fr-FR" dirty="0"/>
          </a:p>
        </p:txBody>
      </p:sp>
    </p:spTree>
    <p:extLst>
      <p:ext uri="{BB962C8B-B14F-4D97-AF65-F5344CB8AC3E}">
        <p14:creationId xmlns:p14="http://schemas.microsoft.com/office/powerpoint/2010/main" val="242566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E9E4F55-B66B-4F8B-ADF7-79EABEBE1197}" type="datetimeFigureOut">
              <a:rPr lang="fr-FR" smtClean="0"/>
              <a:t>13/01/2023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597EB26D-B95F-4BDE-B61C-038134B74503}" type="slidenum">
              <a:rPr lang="fr-FR" smtClean="0"/>
              <a:t>‹N°›</a:t>
            </a:fld>
            <a:endParaRPr lang="fr-FR" dirty="0"/>
          </a:p>
        </p:txBody>
      </p:sp>
    </p:spTree>
    <p:extLst>
      <p:ext uri="{BB962C8B-B14F-4D97-AF65-F5344CB8AC3E}">
        <p14:creationId xmlns:p14="http://schemas.microsoft.com/office/powerpoint/2010/main" val="78554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E9E4F55-B66B-4F8B-ADF7-79EABEBE1197}" type="datetimeFigureOut">
              <a:rPr lang="fr-FR" smtClean="0"/>
              <a:t>13/01/2023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597EB26D-B95F-4BDE-B61C-038134B74503}" type="slidenum">
              <a:rPr lang="fr-FR" smtClean="0"/>
              <a:t>‹N°›</a:t>
            </a:fld>
            <a:endParaRPr lang="fr-FR" dirty="0"/>
          </a:p>
        </p:txBody>
      </p:sp>
    </p:spTree>
    <p:extLst>
      <p:ext uri="{BB962C8B-B14F-4D97-AF65-F5344CB8AC3E}">
        <p14:creationId xmlns:p14="http://schemas.microsoft.com/office/powerpoint/2010/main" val="1267293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E9E4F55-B66B-4F8B-ADF7-79EABEBE1197}" type="datetimeFigureOut">
              <a:rPr lang="fr-FR" smtClean="0"/>
              <a:t>13/01/2023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597EB26D-B95F-4BDE-B61C-038134B74503}" type="slidenum">
              <a:rPr lang="fr-FR" smtClean="0"/>
              <a:t>‹N°›</a:t>
            </a:fld>
            <a:endParaRPr lang="fr-FR" dirty="0"/>
          </a:p>
        </p:txBody>
      </p:sp>
    </p:spTree>
    <p:extLst>
      <p:ext uri="{BB962C8B-B14F-4D97-AF65-F5344CB8AC3E}">
        <p14:creationId xmlns:p14="http://schemas.microsoft.com/office/powerpoint/2010/main" val="3729465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E9E4F55-B66B-4F8B-ADF7-79EABEBE1197}" type="datetimeFigureOut">
              <a:rPr lang="fr-FR" smtClean="0"/>
              <a:t>13/01/2023</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597EB26D-B95F-4BDE-B61C-038134B74503}" type="slidenum">
              <a:rPr lang="fr-FR" smtClean="0"/>
              <a:t>‹N°›</a:t>
            </a:fld>
            <a:endParaRPr lang="fr-FR" dirty="0"/>
          </a:p>
        </p:txBody>
      </p:sp>
    </p:spTree>
    <p:extLst>
      <p:ext uri="{BB962C8B-B14F-4D97-AF65-F5344CB8AC3E}">
        <p14:creationId xmlns:p14="http://schemas.microsoft.com/office/powerpoint/2010/main" val="3332186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3E9E4F55-B66B-4F8B-ADF7-79EABEBE1197}" type="datetimeFigureOut">
              <a:rPr lang="fr-FR" smtClean="0"/>
              <a:t>13/01/2023</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597EB26D-B95F-4BDE-B61C-038134B74503}" type="slidenum">
              <a:rPr lang="fr-FR" smtClean="0"/>
              <a:t>‹N°›</a:t>
            </a:fld>
            <a:endParaRPr lang="fr-FR" dirty="0"/>
          </a:p>
        </p:txBody>
      </p:sp>
    </p:spTree>
    <p:extLst>
      <p:ext uri="{BB962C8B-B14F-4D97-AF65-F5344CB8AC3E}">
        <p14:creationId xmlns:p14="http://schemas.microsoft.com/office/powerpoint/2010/main" val="180888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3E9E4F55-B66B-4F8B-ADF7-79EABEBE1197}" type="datetimeFigureOut">
              <a:rPr lang="fr-FR" smtClean="0"/>
              <a:t>13/01/2023</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597EB26D-B95F-4BDE-B61C-038134B74503}" type="slidenum">
              <a:rPr lang="fr-FR" smtClean="0"/>
              <a:t>‹N°›</a:t>
            </a:fld>
            <a:endParaRPr lang="fr-FR" dirty="0"/>
          </a:p>
        </p:txBody>
      </p:sp>
    </p:spTree>
    <p:extLst>
      <p:ext uri="{BB962C8B-B14F-4D97-AF65-F5344CB8AC3E}">
        <p14:creationId xmlns:p14="http://schemas.microsoft.com/office/powerpoint/2010/main" val="1397488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E4F55-B66B-4F8B-ADF7-79EABEBE1197}" type="datetimeFigureOut">
              <a:rPr lang="fr-FR" smtClean="0"/>
              <a:t>13/01/2023</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597EB26D-B95F-4BDE-B61C-038134B74503}" type="slidenum">
              <a:rPr lang="fr-FR" smtClean="0"/>
              <a:t>‹N°›</a:t>
            </a:fld>
            <a:endParaRPr lang="fr-FR" dirty="0"/>
          </a:p>
        </p:txBody>
      </p:sp>
    </p:spTree>
    <p:extLst>
      <p:ext uri="{BB962C8B-B14F-4D97-AF65-F5344CB8AC3E}">
        <p14:creationId xmlns:p14="http://schemas.microsoft.com/office/powerpoint/2010/main" val="3902428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E9E4F55-B66B-4F8B-ADF7-79EABEBE1197}" type="datetimeFigureOut">
              <a:rPr lang="fr-FR" smtClean="0"/>
              <a:t>13/01/2023</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597EB26D-B95F-4BDE-B61C-038134B74503}" type="slidenum">
              <a:rPr lang="fr-FR" smtClean="0"/>
              <a:t>‹N°›</a:t>
            </a:fld>
            <a:endParaRPr lang="fr-FR" dirty="0"/>
          </a:p>
        </p:txBody>
      </p:sp>
    </p:spTree>
    <p:extLst>
      <p:ext uri="{BB962C8B-B14F-4D97-AF65-F5344CB8AC3E}">
        <p14:creationId xmlns:p14="http://schemas.microsoft.com/office/powerpoint/2010/main" val="2956173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E9E4F55-B66B-4F8B-ADF7-79EABEBE1197}" type="datetimeFigureOut">
              <a:rPr lang="fr-FR" smtClean="0"/>
              <a:t>13/01/2023</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597EB26D-B95F-4BDE-B61C-038134B74503}" type="slidenum">
              <a:rPr lang="fr-FR" smtClean="0"/>
              <a:t>‹N°›</a:t>
            </a:fld>
            <a:endParaRPr lang="fr-FR" dirty="0"/>
          </a:p>
        </p:txBody>
      </p:sp>
    </p:spTree>
    <p:extLst>
      <p:ext uri="{BB962C8B-B14F-4D97-AF65-F5344CB8AC3E}">
        <p14:creationId xmlns:p14="http://schemas.microsoft.com/office/powerpoint/2010/main" val="3770309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E4F55-B66B-4F8B-ADF7-79EABEBE1197}" type="datetimeFigureOut">
              <a:rPr lang="fr-FR" smtClean="0"/>
              <a:t>13/01/2023</a:t>
            </a:fld>
            <a:endParaRPr lang="fr-FR"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EB26D-B95F-4BDE-B61C-038134B74503}" type="slidenum">
              <a:rPr lang="fr-FR" smtClean="0"/>
              <a:t>‹N°›</a:t>
            </a:fld>
            <a:endParaRPr lang="fr-FR" dirty="0"/>
          </a:p>
        </p:txBody>
      </p:sp>
    </p:spTree>
    <p:extLst>
      <p:ext uri="{BB962C8B-B14F-4D97-AF65-F5344CB8AC3E}">
        <p14:creationId xmlns:p14="http://schemas.microsoft.com/office/powerpoint/2010/main" val="292403094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jpg"/><Relationship Id="rId2" Type="http://schemas.openxmlformats.org/officeDocument/2006/relationships/image" Target="../media/image35.png"/><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jp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png"/><Relationship Id="rId1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jpg"/><Relationship Id="rId2" Type="http://schemas.openxmlformats.org/officeDocument/2006/relationships/hyperlink" Target="https://www.autocollants-stickers.com/resize/800x800/zc/3/f/0/src/sites/astickers/files/products/f59efdba4d35f58bb95339edcc5b0f10.png" TargetMode="Externa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hyperlink" Target="https://www.google.com/url?sa=i&amp;url=https%3A%2F%2Ffr.wikipedia.org%2Fwiki%2FDrapeau_de_l%2527Australie&amp;psig=AOvVaw0_-CK5wFxwNtG1AO98AbU_&amp;ust=1672582745991000&amp;source=images&amp;cd=vfe&amp;ved=0CBAQjRxqFwoTCOCnprqGpPwCFQAAAAAdAAAAABAE"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hyperlink" Target="https://www.google.com/url?sa=i&amp;url=https%3A%2F%2Fvl-media.fr%2Fjapon-une-petition-demande-lannulation-des-jo-2021%2Fgif-jo-2021%2F&amp;psig=AOvVaw0ybhGHiSuO_bfrn8Xv_EH5&amp;ust=1673256618943000&amp;source=images&amp;cd=vfe&amp;ved=0CBAQjRxqFwoTCKiskuXUt_wCFQAAAAAdAAAAABAy"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5E8B65-BD24-CEC2-70CC-2532C75AD52D}"/>
              </a:ext>
            </a:extLst>
          </p:cNvPr>
          <p:cNvSpPr>
            <a:spLocks noGrp="1"/>
          </p:cNvSpPr>
          <p:nvPr>
            <p:ph type="ctrTitle"/>
          </p:nvPr>
        </p:nvSpPr>
        <p:spPr>
          <a:xfrm>
            <a:off x="7464614" y="1783959"/>
            <a:ext cx="4087306" cy="2889114"/>
          </a:xfrm>
        </p:spPr>
        <p:txBody>
          <a:bodyPr anchor="b">
            <a:normAutofit/>
          </a:bodyPr>
          <a:lstStyle/>
          <a:p>
            <a:pPr algn="l"/>
            <a:r>
              <a:rPr lang="fr-FR" sz="5400"/>
              <a:t>Les jeux olympiques</a:t>
            </a:r>
            <a:endParaRPr lang="fr-FR" sz="5400" dirty="0"/>
          </a:p>
        </p:txBody>
      </p:sp>
      <p:sp>
        <p:nvSpPr>
          <p:cNvPr id="3" name="Sous-titre 2">
            <a:extLst>
              <a:ext uri="{FF2B5EF4-FFF2-40B4-BE49-F238E27FC236}">
                <a16:creationId xmlns:a16="http://schemas.microsoft.com/office/drawing/2014/main" id="{3468557D-40F4-2D1A-3484-6CB3B95C52F7}"/>
              </a:ext>
            </a:extLst>
          </p:cNvPr>
          <p:cNvSpPr>
            <a:spLocks noGrp="1"/>
          </p:cNvSpPr>
          <p:nvPr>
            <p:ph type="subTitle" idx="1"/>
          </p:nvPr>
        </p:nvSpPr>
        <p:spPr>
          <a:xfrm>
            <a:off x="7464612" y="4750893"/>
            <a:ext cx="4087305" cy="1147863"/>
          </a:xfrm>
        </p:spPr>
        <p:txBody>
          <a:bodyPr anchor="t">
            <a:normAutofit/>
          </a:bodyPr>
          <a:lstStyle/>
          <a:p>
            <a:pPr algn="l"/>
            <a:r>
              <a:rPr lang="fr-FR" sz="2000"/>
              <a:t>Camille FERRER</a:t>
            </a:r>
            <a:endParaRPr lang="fr-FR" sz="2000" dirty="0"/>
          </a:p>
        </p:txBody>
      </p:sp>
      <p:sp>
        <p:nvSpPr>
          <p:cNvPr id="12" name="Freeform: Shape 1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Image 6">
            <a:extLst>
              <a:ext uri="{FF2B5EF4-FFF2-40B4-BE49-F238E27FC236}">
                <a16:creationId xmlns:a16="http://schemas.microsoft.com/office/drawing/2014/main" id="{438772CC-0966-F9B6-4B24-79156CBF35A1}"/>
              </a:ext>
            </a:extLst>
          </p:cNvPr>
          <p:cNvPicPr>
            <a:picLocks noChangeAspect="1"/>
          </p:cNvPicPr>
          <p:nvPr/>
        </p:nvPicPr>
        <p:blipFill rotWithShape="1">
          <a:blip r:embed="rId3">
            <a:extLst>
              <a:ext uri="{28A0092B-C50C-407E-A947-70E740481C1C}">
                <a14:useLocalDpi xmlns:a14="http://schemas.microsoft.com/office/drawing/2010/main" val="0"/>
              </a:ext>
            </a:extLst>
          </a:blip>
          <a:srcRect l="18203" r="13473"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8564308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F16B4D-4BC6-AC75-3F96-7FC67C784D30}"/>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200" dirty="0"/>
              <a:t>En 2024, nous aurons la chance d’avoir les JO à Paris !!!!</a:t>
            </a:r>
          </a:p>
        </p:txBody>
      </p:sp>
      <p:pic>
        <p:nvPicPr>
          <p:cNvPr id="7" name="Image 6" descr="Une image contenant texte, extérieur, bâtiment, personne&#10;&#10;Description générée automatiquement">
            <a:extLst>
              <a:ext uri="{FF2B5EF4-FFF2-40B4-BE49-F238E27FC236}">
                <a16:creationId xmlns:a16="http://schemas.microsoft.com/office/drawing/2014/main" id="{4DDA8EBB-7020-0F46-25F7-FE19028DF54A}"/>
              </a:ext>
            </a:extLst>
          </p:cNvPr>
          <p:cNvPicPr>
            <a:picLocks noChangeAspect="1"/>
          </p:cNvPicPr>
          <p:nvPr/>
        </p:nvPicPr>
        <p:blipFill rotWithShape="1">
          <a:blip r:embed="rId2">
            <a:extLst>
              <a:ext uri="{28A0092B-C50C-407E-A947-70E740481C1C}">
                <a14:useLocalDpi xmlns:a14="http://schemas.microsoft.com/office/drawing/2010/main" val="0"/>
              </a:ext>
            </a:extLst>
          </a:blip>
          <a:srcRect t="15568" r="1" b="2"/>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30292642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1EC83E-160F-7EE8-34DD-BC1F21BDD898}"/>
              </a:ext>
            </a:extLst>
          </p:cNvPr>
          <p:cNvSpPr>
            <a:spLocks noGrp="1"/>
          </p:cNvSpPr>
          <p:nvPr>
            <p:ph type="title"/>
          </p:nvPr>
        </p:nvSpPr>
        <p:spPr>
          <a:xfrm>
            <a:off x="6234867" y="568517"/>
            <a:ext cx="5553858" cy="1067209"/>
          </a:xfrm>
        </p:spPr>
        <p:txBody>
          <a:bodyPr anchor="b">
            <a:normAutofit/>
          </a:bodyPr>
          <a:lstStyle/>
          <a:p>
            <a:pPr algn="r"/>
            <a:r>
              <a:rPr lang="fr-FR" sz="3400" b="1" dirty="0"/>
              <a:t>A Paris, il y aura des nouveaux sports Olympique</a:t>
            </a:r>
          </a:p>
        </p:txBody>
      </p:sp>
      <p:sp>
        <p:nvSpPr>
          <p:cNvPr id="3" name="Espace réservé du contenu 2">
            <a:extLst>
              <a:ext uri="{FF2B5EF4-FFF2-40B4-BE49-F238E27FC236}">
                <a16:creationId xmlns:a16="http://schemas.microsoft.com/office/drawing/2014/main" id="{DDB4F393-6B6D-D253-19D6-D8324CEF2832}"/>
              </a:ext>
            </a:extLst>
          </p:cNvPr>
          <p:cNvSpPr>
            <a:spLocks noGrp="1"/>
          </p:cNvSpPr>
          <p:nvPr>
            <p:ph idx="1"/>
          </p:nvPr>
        </p:nvSpPr>
        <p:spPr>
          <a:xfrm>
            <a:off x="7403690" y="2025749"/>
            <a:ext cx="4385036" cy="2280780"/>
          </a:xfrm>
        </p:spPr>
        <p:txBody>
          <a:bodyPr anchorCtr="0">
            <a:noAutofit/>
          </a:bodyPr>
          <a:lstStyle/>
          <a:p>
            <a:pPr>
              <a:buFontTx/>
              <a:buChar char="-"/>
            </a:pPr>
            <a:r>
              <a:rPr lang="fr-FR" sz="2500" dirty="0"/>
              <a:t>le surf</a:t>
            </a:r>
          </a:p>
          <a:p>
            <a:pPr>
              <a:buFontTx/>
              <a:buChar char="-"/>
            </a:pPr>
            <a:r>
              <a:rPr lang="fr-FR" sz="2500" dirty="0"/>
              <a:t>l'escalade</a:t>
            </a:r>
          </a:p>
          <a:p>
            <a:pPr>
              <a:buFontTx/>
              <a:buChar char="-"/>
            </a:pPr>
            <a:r>
              <a:rPr lang="fr-FR" sz="2500" dirty="0"/>
              <a:t>le skateboard </a:t>
            </a:r>
          </a:p>
          <a:p>
            <a:pPr>
              <a:buFontTx/>
              <a:buChar char="-"/>
            </a:pPr>
            <a:r>
              <a:rPr lang="fr-FR" sz="2500" dirty="0"/>
              <a:t>Le break dance</a:t>
            </a:r>
          </a:p>
        </p:txBody>
      </p:sp>
      <p:pic>
        <p:nvPicPr>
          <p:cNvPr id="7" name="Image 6">
            <a:extLst>
              <a:ext uri="{FF2B5EF4-FFF2-40B4-BE49-F238E27FC236}">
                <a16:creationId xmlns:a16="http://schemas.microsoft.com/office/drawing/2014/main" id="{D9457A7C-1BA4-993B-DE61-38B325118C3B}"/>
              </a:ext>
            </a:extLst>
          </p:cNvPr>
          <p:cNvPicPr>
            <a:picLocks noChangeAspect="1"/>
          </p:cNvPicPr>
          <p:nvPr/>
        </p:nvPicPr>
        <p:blipFill>
          <a:blip r:embed="rId2">
            <a:extLst>
              <a:ext uri="{28A0092B-C50C-407E-A947-70E740481C1C}">
                <a14:useLocalDpi xmlns:a14="http://schemas.microsoft.com/office/drawing/2010/main" val="0"/>
              </a:ext>
            </a:extLst>
          </a:blip>
          <a:srcRect l="10111" r="10111"/>
          <a:stretch/>
        </p:blipFill>
        <p:spPr>
          <a:xfrm>
            <a:off x="180214" y="-1"/>
            <a:ext cx="3296556" cy="2780924"/>
          </a:xfrm>
          <a:custGeom>
            <a:avLst/>
            <a:gdLst/>
            <a:ahLst/>
            <a:cxnLst/>
            <a:rect l="l" t="t" r="r" b="b"/>
            <a:pathLst>
              <a:path w="3296556" h="2780924">
                <a:moveTo>
                  <a:pt x="452902" y="0"/>
                </a:moveTo>
                <a:lnTo>
                  <a:pt x="2843654" y="0"/>
                </a:lnTo>
                <a:lnTo>
                  <a:pt x="2920169" y="84188"/>
                </a:lnTo>
                <a:cubicBezTo>
                  <a:pt x="3155306" y="369108"/>
                  <a:pt x="3296556" y="734382"/>
                  <a:pt x="3296556" y="1132646"/>
                </a:cubicBezTo>
                <a:cubicBezTo>
                  <a:pt x="3296556" y="2042964"/>
                  <a:pt x="2558596" y="2780924"/>
                  <a:pt x="1648278" y="2780924"/>
                </a:cubicBezTo>
                <a:cubicBezTo>
                  <a:pt x="737960" y="2780924"/>
                  <a:pt x="0" y="2042964"/>
                  <a:pt x="0" y="1132646"/>
                </a:cubicBezTo>
                <a:cubicBezTo>
                  <a:pt x="0" y="734382"/>
                  <a:pt x="141250" y="369108"/>
                  <a:pt x="376387" y="84188"/>
                </a:cubicBezTo>
                <a:close/>
              </a:path>
            </a:pathLst>
          </a:custGeom>
          <a:ln w="28575">
            <a:noFill/>
          </a:ln>
        </p:spPr>
      </p:pic>
      <p:pic>
        <p:nvPicPr>
          <p:cNvPr id="5" name="Image 4">
            <a:extLst>
              <a:ext uri="{FF2B5EF4-FFF2-40B4-BE49-F238E27FC236}">
                <a16:creationId xmlns:a16="http://schemas.microsoft.com/office/drawing/2014/main" id="{E86B7D06-A3D5-B86A-106A-4F97B9490FCE}"/>
              </a:ext>
            </a:extLst>
          </p:cNvPr>
          <p:cNvPicPr>
            <a:picLocks noChangeAspect="1"/>
          </p:cNvPicPr>
          <p:nvPr/>
        </p:nvPicPr>
        <p:blipFill>
          <a:blip r:embed="rId3">
            <a:extLst>
              <a:ext uri="{28A0092B-C50C-407E-A947-70E740481C1C}">
                <a14:useLocalDpi xmlns:a14="http://schemas.microsoft.com/office/drawing/2010/main" val="0"/>
              </a:ext>
            </a:extLst>
          </a:blip>
          <a:srcRect t="16667" b="16667"/>
          <a:stretch/>
        </p:blipFill>
        <p:spPr>
          <a:xfrm>
            <a:off x="234712" y="3059912"/>
            <a:ext cx="2025748" cy="2025748"/>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pic>
        <p:nvPicPr>
          <p:cNvPr id="9" name="Image 8">
            <a:extLst>
              <a:ext uri="{FF2B5EF4-FFF2-40B4-BE49-F238E27FC236}">
                <a16:creationId xmlns:a16="http://schemas.microsoft.com/office/drawing/2014/main" id="{DDCD0B9E-B8AC-5221-0EFE-AF0C832C1A7E}"/>
              </a:ext>
            </a:extLst>
          </p:cNvPr>
          <p:cNvPicPr>
            <a:picLocks noChangeAspect="1"/>
          </p:cNvPicPr>
          <p:nvPr/>
        </p:nvPicPr>
        <p:blipFill>
          <a:blip r:embed="rId4">
            <a:extLst>
              <a:ext uri="{28A0092B-C50C-407E-A947-70E740481C1C}">
                <a14:useLocalDpi xmlns:a14="http://schemas.microsoft.com/office/drawing/2010/main" val="0"/>
              </a:ext>
            </a:extLst>
          </a:blip>
          <a:srcRect l="16667" r="16667"/>
          <a:stretch/>
        </p:blipFill>
        <p:spPr>
          <a:xfrm>
            <a:off x="3561432" y="1574592"/>
            <a:ext cx="2167719" cy="2167719"/>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noFill/>
        </p:spPr>
      </p:pic>
      <p:pic>
        <p:nvPicPr>
          <p:cNvPr id="6" name="Image 5">
            <a:extLst>
              <a:ext uri="{FF2B5EF4-FFF2-40B4-BE49-F238E27FC236}">
                <a16:creationId xmlns:a16="http://schemas.microsoft.com/office/drawing/2014/main" id="{D080EF96-5D58-3B49-27C0-3A4270CA2650}"/>
              </a:ext>
            </a:extLst>
          </p:cNvPr>
          <p:cNvPicPr>
            <a:picLocks noChangeAspect="1"/>
          </p:cNvPicPr>
          <p:nvPr/>
        </p:nvPicPr>
        <p:blipFill>
          <a:blip r:embed="rId5">
            <a:extLst>
              <a:ext uri="{28A0092B-C50C-407E-A947-70E740481C1C}">
                <a14:useLocalDpi xmlns:a14="http://schemas.microsoft.com/office/drawing/2010/main" val="0"/>
              </a:ext>
            </a:extLst>
          </a:blip>
          <a:srcRect l="16585" r="16585"/>
          <a:stretch/>
        </p:blipFill>
        <p:spPr>
          <a:xfrm>
            <a:off x="2251841" y="4072572"/>
            <a:ext cx="2965878" cy="2785428"/>
          </a:xfrm>
          <a:custGeom>
            <a:avLst/>
            <a:gdLst/>
            <a:ahLst/>
            <a:cxnLst/>
            <a:rect l="l" t="t" r="r" b="b"/>
            <a:pathLst>
              <a:path w="2965878" h="2785428">
                <a:moveTo>
                  <a:pt x="1482939" y="0"/>
                </a:moveTo>
                <a:cubicBezTo>
                  <a:pt x="2301943" y="0"/>
                  <a:pt x="2965878" y="663935"/>
                  <a:pt x="2965878" y="1482939"/>
                </a:cubicBezTo>
                <a:cubicBezTo>
                  <a:pt x="2965878" y="1994817"/>
                  <a:pt x="2706529" y="2446120"/>
                  <a:pt x="2312064" y="2712615"/>
                </a:cubicBezTo>
                <a:lnTo>
                  <a:pt x="2192211" y="2785428"/>
                </a:lnTo>
                <a:lnTo>
                  <a:pt x="773668" y="2785428"/>
                </a:lnTo>
                <a:lnTo>
                  <a:pt x="653814" y="2712615"/>
                </a:lnTo>
                <a:cubicBezTo>
                  <a:pt x="259350" y="2446120"/>
                  <a:pt x="0" y="1994817"/>
                  <a:pt x="0" y="1482939"/>
                </a:cubicBezTo>
                <a:cubicBezTo>
                  <a:pt x="0" y="663935"/>
                  <a:pt x="663935" y="0"/>
                  <a:pt x="1482939" y="0"/>
                </a:cubicBezTo>
                <a:close/>
              </a:path>
            </a:pathLst>
          </a:custGeom>
          <a:ln w="28575">
            <a:noFill/>
          </a:ln>
        </p:spPr>
      </p:pic>
      <p:sp>
        <p:nvSpPr>
          <p:cNvPr id="4" name="Titre 1">
            <a:extLst>
              <a:ext uri="{FF2B5EF4-FFF2-40B4-BE49-F238E27FC236}">
                <a16:creationId xmlns:a16="http://schemas.microsoft.com/office/drawing/2014/main" id="{3194B648-AE1C-7975-6400-A93107DCAE65}"/>
              </a:ext>
            </a:extLst>
          </p:cNvPr>
          <p:cNvSpPr txBox="1">
            <a:spLocks/>
          </p:cNvSpPr>
          <p:nvPr/>
        </p:nvSpPr>
        <p:spPr>
          <a:xfrm>
            <a:off x="6096000" y="4306529"/>
            <a:ext cx="5553858" cy="106720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r-FR" sz="3400" b="1" dirty="0"/>
              <a:t>Tous les sports ne seront pas qu’à paris ! </a:t>
            </a:r>
          </a:p>
        </p:txBody>
      </p:sp>
    </p:spTree>
    <p:extLst>
      <p:ext uri="{BB962C8B-B14F-4D97-AF65-F5344CB8AC3E}">
        <p14:creationId xmlns:p14="http://schemas.microsoft.com/office/powerpoint/2010/main" val="3000308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F16B4D-4BC6-AC75-3F96-7FC67C784D30}"/>
              </a:ext>
            </a:extLst>
          </p:cNvPr>
          <p:cNvSpPr>
            <a:spLocks noGrp="1"/>
          </p:cNvSpPr>
          <p:nvPr>
            <p:ph type="title"/>
          </p:nvPr>
        </p:nvSpPr>
        <p:spPr>
          <a:xfrm>
            <a:off x="3560659" y="101308"/>
            <a:ext cx="8079351" cy="640081"/>
          </a:xfrm>
        </p:spPr>
        <p:txBody>
          <a:bodyPr vert="horz" lIns="91440" tIns="45720" rIns="91440" bIns="45720" rtlCol="0" anchor="ctr">
            <a:normAutofit/>
          </a:bodyPr>
          <a:lstStyle/>
          <a:p>
            <a:pPr algn="ctr"/>
            <a:r>
              <a:rPr lang="en-US" sz="3200" dirty="0"/>
              <a:t>Plan des </a:t>
            </a:r>
            <a:r>
              <a:rPr lang="en-US" sz="3200" dirty="0" err="1"/>
              <a:t>épreuves</a:t>
            </a:r>
            <a:r>
              <a:rPr lang="en-US" sz="3200" dirty="0"/>
              <a:t> hors de PARIS</a:t>
            </a:r>
          </a:p>
        </p:txBody>
      </p:sp>
      <p:pic>
        <p:nvPicPr>
          <p:cNvPr id="5" name="Image 4">
            <a:extLst>
              <a:ext uri="{FF2B5EF4-FFF2-40B4-BE49-F238E27FC236}">
                <a16:creationId xmlns:a16="http://schemas.microsoft.com/office/drawing/2014/main" id="{0068C1A7-EC12-4AB5-891C-B2D8F12DBA0D}"/>
              </a:ext>
            </a:extLst>
          </p:cNvPr>
          <p:cNvPicPr>
            <a:picLocks noChangeAspect="1"/>
          </p:cNvPicPr>
          <p:nvPr/>
        </p:nvPicPr>
        <p:blipFill>
          <a:blip r:embed="rId2"/>
          <a:stretch>
            <a:fillRect/>
          </a:stretch>
        </p:blipFill>
        <p:spPr>
          <a:xfrm>
            <a:off x="3827895" y="728599"/>
            <a:ext cx="7544875" cy="5254897"/>
          </a:xfrm>
          <a:prstGeom prst="rect">
            <a:avLst/>
          </a:prstGeom>
        </p:spPr>
      </p:pic>
      <p:pic>
        <p:nvPicPr>
          <p:cNvPr id="7" name="Image 6" descr="Une image contenant sport aquatique, surf&#10;&#10;Description générée automatiquement">
            <a:extLst>
              <a:ext uri="{FF2B5EF4-FFF2-40B4-BE49-F238E27FC236}">
                <a16:creationId xmlns:a16="http://schemas.microsoft.com/office/drawing/2014/main" id="{34F8F896-F8C5-15E2-DED8-47FD371A6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31" y="4007496"/>
            <a:ext cx="2634357" cy="1975768"/>
          </a:xfrm>
          <a:prstGeom prst="rect">
            <a:avLst/>
          </a:prstGeom>
        </p:spPr>
      </p:pic>
      <p:pic>
        <p:nvPicPr>
          <p:cNvPr id="9" name="Image 8" descr="Une image contenant extérieur, radeau&#10;&#10;Description générée automatiquement">
            <a:extLst>
              <a:ext uri="{FF2B5EF4-FFF2-40B4-BE49-F238E27FC236}">
                <a16:creationId xmlns:a16="http://schemas.microsoft.com/office/drawing/2014/main" id="{4185756A-0C15-575B-96BD-859F12607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632" y="2207923"/>
            <a:ext cx="2634356" cy="1641406"/>
          </a:xfrm>
          <a:prstGeom prst="rect">
            <a:avLst/>
          </a:prstGeom>
        </p:spPr>
      </p:pic>
      <p:pic>
        <p:nvPicPr>
          <p:cNvPr id="11" name="Image 10" descr="Une image contenant montagne, ciel, extérieur, stade&#10;&#10;Description générée automatiquement">
            <a:extLst>
              <a:ext uri="{FF2B5EF4-FFF2-40B4-BE49-F238E27FC236}">
                <a16:creationId xmlns:a16="http://schemas.microsoft.com/office/drawing/2014/main" id="{B4BA8B70-6B23-B00B-11A6-7A8A76B54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632" y="308579"/>
            <a:ext cx="2656412" cy="1770941"/>
          </a:xfrm>
          <a:prstGeom prst="rect">
            <a:avLst/>
          </a:prstGeom>
        </p:spPr>
      </p:pic>
      <p:sp>
        <p:nvSpPr>
          <p:cNvPr id="12" name="Titre 1">
            <a:extLst>
              <a:ext uri="{FF2B5EF4-FFF2-40B4-BE49-F238E27FC236}">
                <a16:creationId xmlns:a16="http://schemas.microsoft.com/office/drawing/2014/main" id="{C07C44EB-D9AD-769A-B062-E3B7D5306859}"/>
              </a:ext>
            </a:extLst>
          </p:cNvPr>
          <p:cNvSpPr txBox="1">
            <a:spLocks/>
          </p:cNvSpPr>
          <p:nvPr/>
        </p:nvSpPr>
        <p:spPr>
          <a:xfrm>
            <a:off x="295716" y="6253319"/>
            <a:ext cx="11482577" cy="39975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Nice (foot), Marseille (voile), Tahiti (surf) </a:t>
            </a:r>
          </a:p>
        </p:txBody>
      </p:sp>
    </p:spTree>
    <p:extLst>
      <p:ext uri="{BB962C8B-B14F-4D97-AF65-F5344CB8AC3E}">
        <p14:creationId xmlns:p14="http://schemas.microsoft.com/office/powerpoint/2010/main" val="1941632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12"/>
                                        </p:tgtEl>
                                        <p:attrNameLst>
                                          <p:attrName>style.visibility</p:attrName>
                                        </p:attrNameLst>
                                      </p:cBhvr>
                                      <p:to>
                                        <p:strVal val="visible"/>
                                      </p:to>
                                    </p:set>
                                    <p:animEffect transition="in" filter="fade">
                                      <p:cBhvr>
                                        <p:cTn id="10"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F16B4D-4BC6-AC75-3F96-7FC67C784D30}"/>
              </a:ext>
            </a:extLst>
          </p:cNvPr>
          <p:cNvSpPr>
            <a:spLocks noGrp="1"/>
          </p:cNvSpPr>
          <p:nvPr>
            <p:ph type="title"/>
          </p:nvPr>
        </p:nvSpPr>
        <p:spPr>
          <a:xfrm>
            <a:off x="295717" y="204924"/>
            <a:ext cx="11482577" cy="640081"/>
          </a:xfrm>
        </p:spPr>
        <p:txBody>
          <a:bodyPr vert="horz" lIns="91440" tIns="45720" rIns="91440" bIns="45720" rtlCol="0" anchor="ctr">
            <a:normAutofit/>
          </a:bodyPr>
          <a:lstStyle/>
          <a:p>
            <a:pPr algn="ctr"/>
            <a:r>
              <a:rPr lang="en-US" sz="3200" dirty="0"/>
              <a:t>Les sites </a:t>
            </a:r>
            <a:r>
              <a:rPr lang="en-US" sz="3200" dirty="0" err="1"/>
              <a:t>historiques</a:t>
            </a:r>
            <a:r>
              <a:rPr lang="en-US" sz="3200" dirty="0"/>
              <a:t> de PARIS 2024</a:t>
            </a:r>
          </a:p>
        </p:txBody>
      </p:sp>
      <p:pic>
        <p:nvPicPr>
          <p:cNvPr id="5" name="Image 4" descr="Une image contenant ciel, extérieur&#10;&#10;Description générée automatiquement">
            <a:extLst>
              <a:ext uri="{FF2B5EF4-FFF2-40B4-BE49-F238E27FC236}">
                <a16:creationId xmlns:a16="http://schemas.microsoft.com/office/drawing/2014/main" id="{74DAB167-4A55-1503-A9A4-8D1860C74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717" y="3759964"/>
            <a:ext cx="2996519" cy="2257377"/>
          </a:xfrm>
          <a:prstGeom prst="rect">
            <a:avLst/>
          </a:prstGeom>
        </p:spPr>
      </p:pic>
      <p:pic>
        <p:nvPicPr>
          <p:cNvPr id="7" name="Image 6" descr="Une image contenant ciel, herbe, extérieur, bâtiment&#10;&#10;Description générée automatiquement">
            <a:extLst>
              <a:ext uri="{FF2B5EF4-FFF2-40B4-BE49-F238E27FC236}">
                <a16:creationId xmlns:a16="http://schemas.microsoft.com/office/drawing/2014/main" id="{D8B11A46-E5DB-78C7-3AF0-780FB7B21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533" y="3759963"/>
            <a:ext cx="3009836" cy="2257377"/>
          </a:xfrm>
          <a:prstGeom prst="rect">
            <a:avLst/>
          </a:prstGeom>
        </p:spPr>
      </p:pic>
      <p:pic>
        <p:nvPicPr>
          <p:cNvPr id="9" name="Image 8" descr="Une image contenant ciel, extérieur, tour, bâtiment&#10;&#10;Description générée automatiquement">
            <a:extLst>
              <a:ext uri="{FF2B5EF4-FFF2-40B4-BE49-F238E27FC236}">
                <a16:creationId xmlns:a16="http://schemas.microsoft.com/office/drawing/2014/main" id="{136E2E6A-144C-0F00-E8C2-3228C06B3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277" y="871836"/>
            <a:ext cx="5171018" cy="5171018"/>
          </a:xfrm>
          <a:prstGeom prst="rect">
            <a:avLst/>
          </a:prstGeom>
        </p:spPr>
      </p:pic>
      <p:pic>
        <p:nvPicPr>
          <p:cNvPr id="11" name="Image 10" descr="Une image contenant bâtiment, ciel, extérieur, temple&#10;&#10;Description générée automatiquement">
            <a:extLst>
              <a:ext uri="{FF2B5EF4-FFF2-40B4-BE49-F238E27FC236}">
                <a16:creationId xmlns:a16="http://schemas.microsoft.com/office/drawing/2014/main" id="{9566858F-CDC4-F213-0E11-B5F5E9D616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717" y="871836"/>
            <a:ext cx="6071652" cy="2743312"/>
          </a:xfrm>
          <a:prstGeom prst="rect">
            <a:avLst/>
          </a:prstGeom>
        </p:spPr>
      </p:pic>
      <p:sp>
        <p:nvSpPr>
          <p:cNvPr id="3" name="Titre 1">
            <a:extLst>
              <a:ext uri="{FF2B5EF4-FFF2-40B4-BE49-F238E27FC236}">
                <a16:creationId xmlns:a16="http://schemas.microsoft.com/office/drawing/2014/main" id="{DC8126D9-D5BC-ACA0-986F-8D7E82629531}"/>
              </a:ext>
            </a:extLst>
          </p:cNvPr>
          <p:cNvSpPr txBox="1">
            <a:spLocks/>
          </p:cNvSpPr>
          <p:nvPr/>
        </p:nvSpPr>
        <p:spPr>
          <a:xfrm>
            <a:off x="295716" y="6130980"/>
            <a:ext cx="11482577" cy="640081"/>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Le grand palais (escrime), Les Invalides (</a:t>
            </a:r>
            <a:r>
              <a:rPr lang="en-US" sz="3200" dirty="0" err="1"/>
              <a:t>tir</a:t>
            </a:r>
            <a:r>
              <a:rPr lang="en-US" sz="3200" dirty="0"/>
              <a:t> à </a:t>
            </a:r>
            <a:r>
              <a:rPr lang="en-US" sz="3200" dirty="0" err="1"/>
              <a:t>l’arc</a:t>
            </a:r>
            <a:r>
              <a:rPr lang="en-US" sz="3200" dirty="0"/>
              <a:t>), Versailles (equitation), La tour Eiffel (beach volley)</a:t>
            </a:r>
          </a:p>
        </p:txBody>
      </p:sp>
    </p:spTree>
    <p:extLst>
      <p:ext uri="{BB962C8B-B14F-4D97-AF65-F5344CB8AC3E}">
        <p14:creationId xmlns:p14="http://schemas.microsoft.com/office/powerpoint/2010/main" val="1939387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AD9E91B9-A8DD-1AE9-0A18-E1251B4BE1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1482121"/>
            <a:ext cx="10905066" cy="3893757"/>
          </a:xfrm>
          <a:prstGeom prst="rect">
            <a:avLst/>
          </a:prstGeom>
        </p:spPr>
      </p:pic>
    </p:spTree>
    <p:extLst>
      <p:ext uri="{BB962C8B-B14F-4D97-AF65-F5344CB8AC3E}">
        <p14:creationId xmlns:p14="http://schemas.microsoft.com/office/powerpoint/2010/main" val="323633011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14">
            <a:extLst>
              <a:ext uri="{FF2B5EF4-FFF2-40B4-BE49-F238E27FC236}">
                <a16:creationId xmlns:a16="http://schemas.microsoft.com/office/drawing/2014/main" id="{56A43C7D-EA70-B360-FAEF-803B03E3D953}"/>
              </a:ext>
            </a:extLst>
          </p:cNvPr>
          <p:cNvSpPr>
            <a:spLocks noChangeArrowheads="1"/>
          </p:cNvSpPr>
          <p:nvPr/>
        </p:nvSpPr>
        <p:spPr bwMode="auto">
          <a:xfrm>
            <a:off x="1178319" y="496370"/>
            <a:ext cx="220273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2071" name="Picture 23" descr="Turin 2006">
            <a:extLst>
              <a:ext uri="{FF2B5EF4-FFF2-40B4-BE49-F238E27FC236}">
                <a16:creationId xmlns:a16="http://schemas.microsoft.com/office/drawing/2014/main" id="{E4AC3768-B40A-7AC5-B1D3-98C46848D1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4001" y="365125"/>
            <a:ext cx="3931616" cy="3931616"/>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Athènes 2004">
            <a:extLst>
              <a:ext uri="{FF2B5EF4-FFF2-40B4-BE49-F238E27FC236}">
                <a16:creationId xmlns:a16="http://schemas.microsoft.com/office/drawing/2014/main" id="{A8BCE31B-5423-023E-1254-FD06676BD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1201" y="365125"/>
            <a:ext cx="3931616" cy="3931616"/>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5" descr="Salt Lake City 2002">
            <a:extLst>
              <a:ext uri="{FF2B5EF4-FFF2-40B4-BE49-F238E27FC236}">
                <a16:creationId xmlns:a16="http://schemas.microsoft.com/office/drawing/2014/main" id="{9078ADEC-430F-C542-0470-84C015CEF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25901" y="365125"/>
            <a:ext cx="3931616" cy="3931616"/>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Sydney 2000">
            <a:extLst>
              <a:ext uri="{FF2B5EF4-FFF2-40B4-BE49-F238E27FC236}">
                <a16:creationId xmlns:a16="http://schemas.microsoft.com/office/drawing/2014/main" id="{E419AEDF-D6D9-5A86-74F4-7326A5FDA9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12101" y="365125"/>
            <a:ext cx="3931616" cy="393161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descr="Une image contenant automate&#10;&#10;Description générée automatiquement">
            <a:extLst>
              <a:ext uri="{FF2B5EF4-FFF2-40B4-BE49-F238E27FC236}">
                <a16:creationId xmlns:a16="http://schemas.microsoft.com/office/drawing/2014/main" id="{EDD02ABB-5E3F-3EFB-C404-C37DA4767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437" y="346163"/>
            <a:ext cx="2551477" cy="1449703"/>
          </a:xfrm>
          <a:prstGeom prst="rect">
            <a:avLst/>
          </a:prstGeom>
        </p:spPr>
      </p:pic>
      <p:pic>
        <p:nvPicPr>
          <p:cNvPr id="10" name="Image 9" descr="Une image contenant texte, sport athlétique, table&#10;&#10;Description générée automatiquement">
            <a:extLst>
              <a:ext uri="{FF2B5EF4-FFF2-40B4-BE49-F238E27FC236}">
                <a16:creationId xmlns:a16="http://schemas.microsoft.com/office/drawing/2014/main" id="{D9FA20D9-EA38-B61B-8774-0F94E265A3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9665" y="242071"/>
            <a:ext cx="1599465" cy="1599465"/>
          </a:xfrm>
          <a:prstGeom prst="rect">
            <a:avLst/>
          </a:prstGeom>
        </p:spPr>
      </p:pic>
      <p:pic>
        <p:nvPicPr>
          <p:cNvPr id="12" name="Image 11">
            <a:extLst>
              <a:ext uri="{FF2B5EF4-FFF2-40B4-BE49-F238E27FC236}">
                <a16:creationId xmlns:a16="http://schemas.microsoft.com/office/drawing/2014/main" id="{D9A82A79-1D95-1F24-EB78-FACE082D41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9094" y="346249"/>
            <a:ext cx="1599465" cy="1599465"/>
          </a:xfrm>
          <a:prstGeom prst="rect">
            <a:avLst/>
          </a:prstGeom>
        </p:spPr>
      </p:pic>
      <p:pic>
        <p:nvPicPr>
          <p:cNvPr id="14" name="Image 13">
            <a:extLst>
              <a:ext uri="{FF2B5EF4-FFF2-40B4-BE49-F238E27FC236}">
                <a16:creationId xmlns:a16="http://schemas.microsoft.com/office/drawing/2014/main" id="{5000391F-2BD9-EB4C-4E5A-174B29836B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1480" y="346163"/>
            <a:ext cx="1633912" cy="1633912"/>
          </a:xfrm>
          <a:prstGeom prst="rect">
            <a:avLst/>
          </a:prstGeom>
        </p:spPr>
      </p:pic>
      <p:pic>
        <p:nvPicPr>
          <p:cNvPr id="16" name="Image 15" descr="Une image contenant intérieur&#10;&#10;Description générée automatiquement">
            <a:extLst>
              <a:ext uri="{FF2B5EF4-FFF2-40B4-BE49-F238E27FC236}">
                <a16:creationId xmlns:a16="http://schemas.microsoft.com/office/drawing/2014/main" id="{04B70445-4456-73E5-414A-614625480A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5818" y="2755257"/>
            <a:ext cx="1695693" cy="1695693"/>
          </a:xfrm>
          <a:prstGeom prst="rect">
            <a:avLst/>
          </a:prstGeom>
        </p:spPr>
      </p:pic>
      <p:pic>
        <p:nvPicPr>
          <p:cNvPr id="18" name="Image 17" descr="Une image contenant outil, ciseaux&#10;&#10;Description générée automatiquement">
            <a:extLst>
              <a:ext uri="{FF2B5EF4-FFF2-40B4-BE49-F238E27FC236}">
                <a16:creationId xmlns:a16="http://schemas.microsoft.com/office/drawing/2014/main" id="{CC72EA67-1A08-E55C-E1DF-01525DB49C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37888" y="508634"/>
            <a:ext cx="1471441" cy="1471441"/>
          </a:xfrm>
          <a:prstGeom prst="rect">
            <a:avLst/>
          </a:prstGeom>
        </p:spPr>
      </p:pic>
      <p:pic>
        <p:nvPicPr>
          <p:cNvPr id="20" name="Image 19" descr="Une image contenant clipart&#10;&#10;Description générée automatiquement">
            <a:extLst>
              <a:ext uri="{FF2B5EF4-FFF2-40B4-BE49-F238E27FC236}">
                <a16:creationId xmlns:a16="http://schemas.microsoft.com/office/drawing/2014/main" id="{6FB2755D-D42F-71E4-4B65-BE3619460B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93284" y="2702306"/>
            <a:ext cx="1599466" cy="1599466"/>
          </a:xfrm>
          <a:prstGeom prst="rect">
            <a:avLst/>
          </a:prstGeom>
        </p:spPr>
      </p:pic>
      <p:pic>
        <p:nvPicPr>
          <p:cNvPr id="22" name="Image 21">
            <a:extLst>
              <a:ext uri="{FF2B5EF4-FFF2-40B4-BE49-F238E27FC236}">
                <a16:creationId xmlns:a16="http://schemas.microsoft.com/office/drawing/2014/main" id="{D70E9CCC-1E4A-7692-B844-ECE79CD50F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11221" y="2708692"/>
            <a:ext cx="2235599" cy="2235599"/>
          </a:xfrm>
          <a:prstGeom prst="rect">
            <a:avLst/>
          </a:prstGeom>
        </p:spPr>
      </p:pic>
      <p:pic>
        <p:nvPicPr>
          <p:cNvPr id="24" name="Image 23" descr="Une image contenant texte, clipart, graphiques vectoriels&#10;&#10;Description générée automatiquement">
            <a:extLst>
              <a:ext uri="{FF2B5EF4-FFF2-40B4-BE49-F238E27FC236}">
                <a16:creationId xmlns:a16="http://schemas.microsoft.com/office/drawing/2014/main" id="{34FF994F-5158-60B6-2D09-549B2619DE8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42823" y="3040098"/>
            <a:ext cx="1407326" cy="1407326"/>
          </a:xfrm>
          <a:prstGeom prst="rect">
            <a:avLst/>
          </a:prstGeom>
        </p:spPr>
      </p:pic>
      <p:pic>
        <p:nvPicPr>
          <p:cNvPr id="26" name="Image 25" descr="Une image contenant texte, clipart&#10;&#10;Description générée automatiquement">
            <a:extLst>
              <a:ext uri="{FF2B5EF4-FFF2-40B4-BE49-F238E27FC236}">
                <a16:creationId xmlns:a16="http://schemas.microsoft.com/office/drawing/2014/main" id="{758EE7BC-1D56-43DD-D84D-FA0086D04B6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31875" y="2798413"/>
            <a:ext cx="1551959" cy="1551959"/>
          </a:xfrm>
          <a:prstGeom prst="rect">
            <a:avLst/>
          </a:prstGeom>
        </p:spPr>
      </p:pic>
      <p:pic>
        <p:nvPicPr>
          <p:cNvPr id="28" name="Image 27" descr="Une image contenant clipart&#10;&#10;Description générée automatiquement">
            <a:extLst>
              <a:ext uri="{FF2B5EF4-FFF2-40B4-BE49-F238E27FC236}">
                <a16:creationId xmlns:a16="http://schemas.microsoft.com/office/drawing/2014/main" id="{B31FAFD3-15F4-7DAF-9995-C6E403B9971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38784" y="5217834"/>
            <a:ext cx="1440415" cy="1440415"/>
          </a:xfrm>
          <a:prstGeom prst="rect">
            <a:avLst/>
          </a:prstGeom>
        </p:spPr>
      </p:pic>
      <p:pic>
        <p:nvPicPr>
          <p:cNvPr id="30" name="Image 29" descr="Une image contenant clipart&#10;&#10;Description générée automatiquement">
            <a:extLst>
              <a:ext uri="{FF2B5EF4-FFF2-40B4-BE49-F238E27FC236}">
                <a16:creationId xmlns:a16="http://schemas.microsoft.com/office/drawing/2014/main" id="{3E5DDB7C-990A-3A8A-6BAD-6399C370E91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30841" y="4764426"/>
            <a:ext cx="2048645" cy="2048645"/>
          </a:xfrm>
          <a:prstGeom prst="rect">
            <a:avLst/>
          </a:prstGeom>
        </p:spPr>
      </p:pic>
      <p:sp>
        <p:nvSpPr>
          <p:cNvPr id="31" name="ZoneTexte 30">
            <a:extLst>
              <a:ext uri="{FF2B5EF4-FFF2-40B4-BE49-F238E27FC236}">
                <a16:creationId xmlns:a16="http://schemas.microsoft.com/office/drawing/2014/main" id="{7F8E40C6-EB32-BB3F-4509-6FA150477B92}"/>
              </a:ext>
            </a:extLst>
          </p:cNvPr>
          <p:cNvSpPr txBox="1"/>
          <p:nvPr/>
        </p:nvSpPr>
        <p:spPr>
          <a:xfrm>
            <a:off x="970198" y="1869211"/>
            <a:ext cx="1695693" cy="646331"/>
          </a:xfrm>
          <a:prstGeom prst="rect">
            <a:avLst/>
          </a:prstGeom>
          <a:noFill/>
        </p:spPr>
        <p:txBody>
          <a:bodyPr wrap="square" rtlCol="0">
            <a:spAutoFit/>
          </a:bodyPr>
          <a:lstStyle>
            <a:defPPr>
              <a:defRPr lang="en-US"/>
            </a:defPPr>
            <a:lvl1pPr algn="ctr">
              <a:defRPr>
                <a:solidFill>
                  <a:schemeClr val="bg1"/>
                </a:solidFill>
              </a:defRPr>
            </a:lvl1pPr>
          </a:lstStyle>
          <a:p>
            <a:r>
              <a:rPr lang="fr-FR" dirty="0"/>
              <a:t>Mascotte BEIJING 2022</a:t>
            </a:r>
          </a:p>
        </p:txBody>
      </p:sp>
      <p:sp>
        <p:nvSpPr>
          <p:cNvPr id="32" name="ZoneTexte 31">
            <a:extLst>
              <a:ext uri="{FF2B5EF4-FFF2-40B4-BE49-F238E27FC236}">
                <a16:creationId xmlns:a16="http://schemas.microsoft.com/office/drawing/2014/main" id="{BD26C5CA-9152-58E5-EC30-FD167EF604E9}"/>
              </a:ext>
            </a:extLst>
          </p:cNvPr>
          <p:cNvSpPr txBox="1"/>
          <p:nvPr/>
        </p:nvSpPr>
        <p:spPr>
          <a:xfrm>
            <a:off x="2913297" y="1869211"/>
            <a:ext cx="1695693" cy="646331"/>
          </a:xfrm>
          <a:prstGeom prst="rect">
            <a:avLst/>
          </a:prstGeom>
          <a:noFill/>
        </p:spPr>
        <p:txBody>
          <a:bodyPr wrap="square" rtlCol="0">
            <a:spAutoFit/>
          </a:bodyPr>
          <a:lstStyle/>
          <a:p>
            <a:pPr algn="ctr"/>
            <a:r>
              <a:rPr lang="fr-FR" dirty="0">
                <a:solidFill>
                  <a:schemeClr val="bg1"/>
                </a:solidFill>
              </a:rPr>
              <a:t>Mascotte    TOKYO 2020</a:t>
            </a:r>
          </a:p>
        </p:txBody>
      </p:sp>
      <p:sp>
        <p:nvSpPr>
          <p:cNvPr id="33" name="ZoneTexte 32">
            <a:extLst>
              <a:ext uri="{FF2B5EF4-FFF2-40B4-BE49-F238E27FC236}">
                <a16:creationId xmlns:a16="http://schemas.microsoft.com/office/drawing/2014/main" id="{2DFAEE73-D194-B4D4-626A-51FB36BB95A5}"/>
              </a:ext>
            </a:extLst>
          </p:cNvPr>
          <p:cNvSpPr txBox="1"/>
          <p:nvPr/>
        </p:nvSpPr>
        <p:spPr>
          <a:xfrm>
            <a:off x="4855148" y="1945714"/>
            <a:ext cx="1695693" cy="923330"/>
          </a:xfrm>
          <a:prstGeom prst="rect">
            <a:avLst/>
          </a:prstGeom>
          <a:noFill/>
        </p:spPr>
        <p:txBody>
          <a:bodyPr wrap="square" rtlCol="0">
            <a:spAutoFit/>
          </a:bodyPr>
          <a:lstStyle>
            <a:defPPr>
              <a:defRPr lang="en-US"/>
            </a:defPPr>
            <a:lvl1pPr algn="ctr">
              <a:defRPr>
                <a:solidFill>
                  <a:schemeClr val="bg1"/>
                </a:solidFill>
              </a:defRPr>
            </a:lvl1pPr>
          </a:lstStyle>
          <a:p>
            <a:r>
              <a:rPr lang="fr-FR" dirty="0"/>
              <a:t>Mascotte PYONGCHANG 2018</a:t>
            </a:r>
          </a:p>
        </p:txBody>
      </p:sp>
      <p:sp>
        <p:nvSpPr>
          <p:cNvPr id="34" name="ZoneTexte 33">
            <a:extLst>
              <a:ext uri="{FF2B5EF4-FFF2-40B4-BE49-F238E27FC236}">
                <a16:creationId xmlns:a16="http://schemas.microsoft.com/office/drawing/2014/main" id="{F63B61AE-F59A-4071-2A80-1B44712646FC}"/>
              </a:ext>
            </a:extLst>
          </p:cNvPr>
          <p:cNvSpPr txBox="1"/>
          <p:nvPr/>
        </p:nvSpPr>
        <p:spPr>
          <a:xfrm>
            <a:off x="7137107" y="2013713"/>
            <a:ext cx="1695693" cy="646331"/>
          </a:xfrm>
          <a:prstGeom prst="rect">
            <a:avLst/>
          </a:prstGeom>
          <a:noFill/>
        </p:spPr>
        <p:txBody>
          <a:bodyPr wrap="square" rtlCol="0">
            <a:spAutoFit/>
          </a:bodyPr>
          <a:lstStyle>
            <a:defPPr>
              <a:defRPr lang="en-US"/>
            </a:defPPr>
            <a:lvl1pPr algn="ctr">
              <a:defRPr>
                <a:solidFill>
                  <a:schemeClr val="bg1"/>
                </a:solidFill>
              </a:defRPr>
            </a:lvl1pPr>
          </a:lstStyle>
          <a:p>
            <a:r>
              <a:rPr lang="fr-FR" dirty="0"/>
              <a:t>Mascotte      RIO 2016</a:t>
            </a:r>
          </a:p>
        </p:txBody>
      </p:sp>
      <p:sp>
        <p:nvSpPr>
          <p:cNvPr id="35" name="ZoneTexte 34">
            <a:extLst>
              <a:ext uri="{FF2B5EF4-FFF2-40B4-BE49-F238E27FC236}">
                <a16:creationId xmlns:a16="http://schemas.microsoft.com/office/drawing/2014/main" id="{7A127C99-7043-7294-FF12-785A7BA96220}"/>
              </a:ext>
            </a:extLst>
          </p:cNvPr>
          <p:cNvSpPr txBox="1"/>
          <p:nvPr/>
        </p:nvSpPr>
        <p:spPr>
          <a:xfrm>
            <a:off x="9512915" y="1997498"/>
            <a:ext cx="1695693" cy="646331"/>
          </a:xfrm>
          <a:prstGeom prst="rect">
            <a:avLst/>
          </a:prstGeom>
          <a:noFill/>
        </p:spPr>
        <p:txBody>
          <a:bodyPr wrap="square" rtlCol="0">
            <a:spAutoFit/>
          </a:bodyPr>
          <a:lstStyle>
            <a:defPPr>
              <a:defRPr lang="en-US"/>
            </a:defPPr>
            <a:lvl1pPr algn="ctr">
              <a:defRPr>
                <a:solidFill>
                  <a:schemeClr val="bg1"/>
                </a:solidFill>
              </a:defRPr>
            </a:lvl1pPr>
          </a:lstStyle>
          <a:p>
            <a:r>
              <a:rPr lang="fr-FR" dirty="0"/>
              <a:t>Mascotte      LONDRES 2012</a:t>
            </a:r>
          </a:p>
        </p:txBody>
      </p:sp>
      <p:sp>
        <p:nvSpPr>
          <p:cNvPr id="36" name="ZoneTexte 35">
            <a:extLst>
              <a:ext uri="{FF2B5EF4-FFF2-40B4-BE49-F238E27FC236}">
                <a16:creationId xmlns:a16="http://schemas.microsoft.com/office/drawing/2014/main" id="{94059AC4-FA8D-7F3F-ABB8-4331FA21B713}"/>
              </a:ext>
            </a:extLst>
          </p:cNvPr>
          <p:cNvSpPr txBox="1"/>
          <p:nvPr/>
        </p:nvSpPr>
        <p:spPr>
          <a:xfrm>
            <a:off x="1099498" y="4242349"/>
            <a:ext cx="1695693" cy="646331"/>
          </a:xfrm>
          <a:prstGeom prst="rect">
            <a:avLst/>
          </a:prstGeom>
          <a:noFill/>
        </p:spPr>
        <p:txBody>
          <a:bodyPr wrap="square" rtlCol="0">
            <a:spAutoFit/>
          </a:bodyPr>
          <a:lstStyle>
            <a:defPPr>
              <a:defRPr lang="en-US"/>
            </a:defPPr>
            <a:lvl1pPr algn="ctr">
              <a:defRPr>
                <a:solidFill>
                  <a:schemeClr val="bg1"/>
                </a:solidFill>
              </a:defRPr>
            </a:lvl1pPr>
          </a:lstStyle>
          <a:p>
            <a:r>
              <a:rPr lang="fr-FR" dirty="0"/>
              <a:t>Mascotte      SOTHI 2014</a:t>
            </a:r>
          </a:p>
        </p:txBody>
      </p:sp>
      <p:sp>
        <p:nvSpPr>
          <p:cNvPr id="37" name="ZoneTexte 36">
            <a:extLst>
              <a:ext uri="{FF2B5EF4-FFF2-40B4-BE49-F238E27FC236}">
                <a16:creationId xmlns:a16="http://schemas.microsoft.com/office/drawing/2014/main" id="{5E8E47D1-6752-F3D8-D100-41CB15DD6191}"/>
              </a:ext>
            </a:extLst>
          </p:cNvPr>
          <p:cNvSpPr txBox="1"/>
          <p:nvPr/>
        </p:nvSpPr>
        <p:spPr>
          <a:xfrm>
            <a:off x="3060348" y="4332698"/>
            <a:ext cx="1695693" cy="923330"/>
          </a:xfrm>
          <a:prstGeom prst="rect">
            <a:avLst/>
          </a:prstGeom>
          <a:noFill/>
        </p:spPr>
        <p:txBody>
          <a:bodyPr wrap="square" rtlCol="0">
            <a:spAutoFit/>
          </a:bodyPr>
          <a:lstStyle/>
          <a:p>
            <a:pPr algn="ctr"/>
            <a:r>
              <a:rPr lang="fr-FR" dirty="0">
                <a:solidFill>
                  <a:schemeClr val="bg1"/>
                </a:solidFill>
              </a:rPr>
              <a:t>Mascotte      VANCOUVER 2010</a:t>
            </a:r>
          </a:p>
        </p:txBody>
      </p:sp>
      <p:sp>
        <p:nvSpPr>
          <p:cNvPr id="38" name="ZoneTexte 37">
            <a:extLst>
              <a:ext uri="{FF2B5EF4-FFF2-40B4-BE49-F238E27FC236}">
                <a16:creationId xmlns:a16="http://schemas.microsoft.com/office/drawing/2014/main" id="{7F08B34C-8B3F-66F1-1CF5-E7A18E5959F3}"/>
              </a:ext>
            </a:extLst>
          </p:cNvPr>
          <p:cNvSpPr txBox="1"/>
          <p:nvPr/>
        </p:nvSpPr>
        <p:spPr>
          <a:xfrm>
            <a:off x="5232032" y="4336431"/>
            <a:ext cx="1695693" cy="646331"/>
          </a:xfrm>
          <a:prstGeom prst="rect">
            <a:avLst/>
          </a:prstGeom>
          <a:noFill/>
        </p:spPr>
        <p:txBody>
          <a:bodyPr wrap="square" rtlCol="0">
            <a:spAutoFit/>
          </a:bodyPr>
          <a:lstStyle/>
          <a:p>
            <a:pPr algn="ctr"/>
            <a:r>
              <a:rPr lang="fr-FR" dirty="0">
                <a:solidFill>
                  <a:schemeClr val="bg1"/>
                </a:solidFill>
              </a:rPr>
              <a:t>Mascotte      BEIJING 2008</a:t>
            </a:r>
          </a:p>
        </p:txBody>
      </p:sp>
      <p:sp>
        <p:nvSpPr>
          <p:cNvPr id="39" name="ZoneTexte 38">
            <a:extLst>
              <a:ext uri="{FF2B5EF4-FFF2-40B4-BE49-F238E27FC236}">
                <a16:creationId xmlns:a16="http://schemas.microsoft.com/office/drawing/2014/main" id="{65BEB7C5-F6FE-3E56-0FC7-DE06BDEFD542}"/>
              </a:ext>
            </a:extLst>
          </p:cNvPr>
          <p:cNvSpPr txBox="1"/>
          <p:nvPr/>
        </p:nvSpPr>
        <p:spPr>
          <a:xfrm>
            <a:off x="7175769" y="4336431"/>
            <a:ext cx="1695693" cy="646331"/>
          </a:xfrm>
          <a:prstGeom prst="rect">
            <a:avLst/>
          </a:prstGeom>
          <a:noFill/>
        </p:spPr>
        <p:txBody>
          <a:bodyPr wrap="square" rtlCol="0">
            <a:spAutoFit/>
          </a:bodyPr>
          <a:lstStyle>
            <a:defPPr>
              <a:defRPr lang="en-US"/>
            </a:defPPr>
            <a:lvl1pPr algn="ctr">
              <a:defRPr>
                <a:solidFill>
                  <a:schemeClr val="bg1"/>
                </a:solidFill>
              </a:defRPr>
            </a:lvl1pPr>
          </a:lstStyle>
          <a:p>
            <a:r>
              <a:rPr lang="fr-FR" dirty="0"/>
              <a:t>Mascotte      TURIN 2006</a:t>
            </a:r>
          </a:p>
        </p:txBody>
      </p:sp>
      <p:sp>
        <p:nvSpPr>
          <p:cNvPr id="40" name="ZoneTexte 39">
            <a:extLst>
              <a:ext uri="{FF2B5EF4-FFF2-40B4-BE49-F238E27FC236}">
                <a16:creationId xmlns:a16="http://schemas.microsoft.com/office/drawing/2014/main" id="{8BE887F9-48FC-0C28-1410-241E0C287D70}"/>
              </a:ext>
            </a:extLst>
          </p:cNvPr>
          <p:cNvSpPr txBox="1"/>
          <p:nvPr/>
        </p:nvSpPr>
        <p:spPr>
          <a:xfrm>
            <a:off x="9324780" y="4336431"/>
            <a:ext cx="1695693" cy="646331"/>
          </a:xfrm>
          <a:prstGeom prst="rect">
            <a:avLst/>
          </a:prstGeom>
          <a:noFill/>
        </p:spPr>
        <p:txBody>
          <a:bodyPr wrap="square" rtlCol="0">
            <a:spAutoFit/>
          </a:bodyPr>
          <a:lstStyle>
            <a:defPPr>
              <a:defRPr lang="en-US"/>
            </a:defPPr>
            <a:lvl1pPr algn="ctr">
              <a:defRPr>
                <a:solidFill>
                  <a:schemeClr val="bg1"/>
                </a:solidFill>
              </a:defRPr>
            </a:lvl1pPr>
          </a:lstStyle>
          <a:p>
            <a:r>
              <a:rPr lang="fr-FR" dirty="0"/>
              <a:t>Mascotte      ATHENES 2004</a:t>
            </a:r>
          </a:p>
        </p:txBody>
      </p:sp>
      <p:sp>
        <p:nvSpPr>
          <p:cNvPr id="41" name="ZoneTexte 40">
            <a:extLst>
              <a:ext uri="{FF2B5EF4-FFF2-40B4-BE49-F238E27FC236}">
                <a16:creationId xmlns:a16="http://schemas.microsoft.com/office/drawing/2014/main" id="{98B3117A-B4DF-51A2-0B23-7250585C7C92}"/>
              </a:ext>
            </a:extLst>
          </p:cNvPr>
          <p:cNvSpPr txBox="1"/>
          <p:nvPr/>
        </p:nvSpPr>
        <p:spPr>
          <a:xfrm>
            <a:off x="3479199" y="5585182"/>
            <a:ext cx="1695693" cy="923330"/>
          </a:xfrm>
          <a:prstGeom prst="rect">
            <a:avLst/>
          </a:prstGeom>
          <a:noFill/>
        </p:spPr>
        <p:txBody>
          <a:bodyPr wrap="square" rtlCol="0">
            <a:spAutoFit/>
          </a:bodyPr>
          <a:lstStyle>
            <a:defPPr>
              <a:defRPr lang="en-US"/>
            </a:defPPr>
            <a:lvl1pPr algn="ctr">
              <a:defRPr>
                <a:solidFill>
                  <a:schemeClr val="bg1"/>
                </a:solidFill>
              </a:defRPr>
            </a:lvl1pPr>
          </a:lstStyle>
          <a:p>
            <a:r>
              <a:rPr lang="fr-FR" dirty="0"/>
              <a:t>Mascotte      SALT LAKE CITY 2002</a:t>
            </a:r>
          </a:p>
        </p:txBody>
      </p:sp>
      <p:sp>
        <p:nvSpPr>
          <p:cNvPr id="42" name="ZoneTexte 41">
            <a:extLst>
              <a:ext uri="{FF2B5EF4-FFF2-40B4-BE49-F238E27FC236}">
                <a16:creationId xmlns:a16="http://schemas.microsoft.com/office/drawing/2014/main" id="{4A2430EA-E04E-16A6-EC6F-835E1E77561C}"/>
              </a:ext>
            </a:extLst>
          </p:cNvPr>
          <p:cNvSpPr txBox="1"/>
          <p:nvPr/>
        </p:nvSpPr>
        <p:spPr>
          <a:xfrm>
            <a:off x="8279486" y="5523777"/>
            <a:ext cx="1695693" cy="646331"/>
          </a:xfrm>
          <a:prstGeom prst="rect">
            <a:avLst/>
          </a:prstGeom>
          <a:noFill/>
        </p:spPr>
        <p:txBody>
          <a:bodyPr wrap="square" rtlCol="0">
            <a:spAutoFit/>
          </a:bodyPr>
          <a:lstStyle>
            <a:defPPr>
              <a:defRPr lang="en-US"/>
            </a:defPPr>
            <a:lvl1pPr algn="ctr">
              <a:defRPr>
                <a:solidFill>
                  <a:schemeClr val="bg1"/>
                </a:solidFill>
              </a:defRPr>
            </a:lvl1pPr>
          </a:lstStyle>
          <a:p>
            <a:r>
              <a:rPr lang="fr-FR" dirty="0"/>
              <a:t>Mascotte      SYDNEY 2000</a:t>
            </a:r>
          </a:p>
        </p:txBody>
      </p:sp>
    </p:spTree>
    <p:extLst>
      <p:ext uri="{BB962C8B-B14F-4D97-AF65-F5344CB8AC3E}">
        <p14:creationId xmlns:p14="http://schemas.microsoft.com/office/powerpoint/2010/main" val="3732922888"/>
      </p:ext>
    </p:extLst>
  </p:cSld>
  <p:clrMapOvr>
    <a:masterClrMapping/>
  </p:clrMapOvr>
  <p:transition spd="slow">
    <p:wheel spokes="1"/>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9C9EC5C-22C5-2057-DC89-57CEE39812F9}"/>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4000" kern="1200">
                <a:solidFill>
                  <a:schemeClr val="tx2"/>
                </a:solidFill>
                <a:latin typeface="+mj-lt"/>
                <a:ea typeface="+mj-ea"/>
                <a:cs typeface="+mj-cs"/>
              </a:rPr>
              <a:t>VOICI LA MASCOTTE DE PARIS 2024!!!!!!!</a:t>
            </a:r>
          </a:p>
        </p:txBody>
      </p:sp>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Image 3">
            <a:extLst>
              <a:ext uri="{FF2B5EF4-FFF2-40B4-BE49-F238E27FC236}">
                <a16:creationId xmlns:a16="http://schemas.microsoft.com/office/drawing/2014/main" id="{4076EE8D-F03C-6D47-7F6B-B356B38AE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773" y="2237682"/>
            <a:ext cx="4946660" cy="3091662"/>
          </a:xfrm>
          <a:prstGeom prst="rect">
            <a:avLst/>
          </a:prstGeom>
        </p:spPr>
      </p:pic>
    </p:spTree>
    <p:extLst>
      <p:ext uri="{BB962C8B-B14F-4D97-AF65-F5344CB8AC3E}">
        <p14:creationId xmlns:p14="http://schemas.microsoft.com/office/powerpoint/2010/main" val="455805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5E36E9-768D-906F-7444-36E2B00D531A}"/>
              </a:ext>
            </a:extLst>
          </p:cNvPr>
          <p:cNvSpPr>
            <a:spLocks noGrp="1"/>
          </p:cNvSpPr>
          <p:nvPr>
            <p:ph type="title"/>
          </p:nvPr>
        </p:nvSpPr>
        <p:spPr>
          <a:xfrm>
            <a:off x="5297762" y="329184"/>
            <a:ext cx="6251110" cy="1783080"/>
          </a:xfrm>
        </p:spPr>
        <p:txBody>
          <a:bodyPr anchor="b">
            <a:normAutofit/>
          </a:bodyPr>
          <a:lstStyle/>
          <a:p>
            <a:r>
              <a:rPr lang="fr-FR" sz="5400" dirty="0"/>
              <a:t>Les </a:t>
            </a:r>
            <a:r>
              <a:rPr lang="fr-FR" sz="5400" dirty="0" err="1"/>
              <a:t>phryges</a:t>
            </a:r>
            <a:endParaRPr lang="fr-FR" sz="5400" dirty="0"/>
          </a:p>
        </p:txBody>
      </p:sp>
      <p:sp>
        <p:nvSpPr>
          <p:cNvPr id="9" name="Content Placeholder 8">
            <a:extLst>
              <a:ext uri="{FF2B5EF4-FFF2-40B4-BE49-F238E27FC236}">
                <a16:creationId xmlns:a16="http://schemas.microsoft.com/office/drawing/2014/main" id="{6274E02A-02AC-9818-76BF-4A77A82558E1}"/>
              </a:ext>
            </a:extLst>
          </p:cNvPr>
          <p:cNvSpPr>
            <a:spLocks noGrp="1"/>
          </p:cNvSpPr>
          <p:nvPr>
            <p:ph idx="1"/>
          </p:nvPr>
        </p:nvSpPr>
        <p:spPr>
          <a:xfrm>
            <a:off x="5297593" y="2746381"/>
            <a:ext cx="6251110" cy="3483864"/>
          </a:xfrm>
        </p:spPr>
        <p:txBody>
          <a:bodyPr>
            <a:normAutofit/>
          </a:bodyPr>
          <a:lstStyle/>
          <a:p>
            <a:r>
              <a:rPr lang="fr-FR" dirty="0"/>
              <a:t>Paris 2024 vous présente les </a:t>
            </a:r>
            <a:r>
              <a:rPr lang="fr-FR" dirty="0" err="1"/>
              <a:t>Phryges</a:t>
            </a:r>
            <a:r>
              <a:rPr lang="fr-FR" dirty="0"/>
              <a:t>, ces petits bonnets phrygiens sont les mascottes qui vont vous accompagner jusqu’aux Jeux de Paris 2024. </a:t>
            </a:r>
            <a:endParaRPr lang="en-US" dirty="0"/>
          </a:p>
        </p:txBody>
      </p:sp>
      <p:pic>
        <p:nvPicPr>
          <p:cNvPr id="5" name="Espace réservé du contenu 4">
            <a:extLst>
              <a:ext uri="{FF2B5EF4-FFF2-40B4-BE49-F238E27FC236}">
                <a16:creationId xmlns:a16="http://schemas.microsoft.com/office/drawing/2014/main" id="{A52A6774-85C7-1747-AA94-9BEE85D0DD09}"/>
              </a:ext>
            </a:extLst>
          </p:cNvPr>
          <p:cNvPicPr>
            <a:picLocks noChangeAspect="1"/>
          </p:cNvPicPr>
          <p:nvPr/>
        </p:nvPicPr>
        <p:blipFill rotWithShape="1">
          <a:blip r:embed="rId2">
            <a:extLst>
              <a:ext uri="{28A0092B-C50C-407E-A947-70E740481C1C}">
                <a14:useLocalDpi xmlns:a14="http://schemas.microsoft.com/office/drawing/2010/main" val="0"/>
              </a:ext>
            </a:extLst>
          </a:blip>
          <a:srcRect t="9277" r="2" b="568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3997042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EBD9111A-9796-88A8-0BEE-C89C58B4B5CE}"/>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467" y="2077467"/>
            <a:ext cx="10905066" cy="2703064"/>
          </a:xfrm>
          <a:prstGeom prst="rect">
            <a:avLst/>
          </a:prstGeom>
        </p:spPr>
      </p:pic>
    </p:spTree>
    <p:extLst>
      <p:ext uri="{BB962C8B-B14F-4D97-AF65-F5344CB8AC3E}">
        <p14:creationId xmlns:p14="http://schemas.microsoft.com/office/powerpoint/2010/main" val="24205378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F5A9D9-53AE-3AD6-76B7-ADCFF40E3F19}"/>
              </a:ext>
            </a:extLst>
          </p:cNvPr>
          <p:cNvSpPr>
            <a:spLocks noGrp="1"/>
          </p:cNvSpPr>
          <p:nvPr>
            <p:ph type="title"/>
          </p:nvPr>
        </p:nvSpPr>
        <p:spPr>
          <a:xfrm>
            <a:off x="398206" y="235974"/>
            <a:ext cx="4199513" cy="1587910"/>
          </a:xfrm>
        </p:spPr>
        <p:txBody>
          <a:bodyPr>
            <a:normAutofit/>
          </a:bodyPr>
          <a:lstStyle/>
          <a:p>
            <a:r>
              <a:rPr lang="fr-FR" sz="5400" dirty="0"/>
              <a:t>LE PHRYGES</a:t>
            </a:r>
          </a:p>
        </p:txBody>
      </p:sp>
      <p:pic>
        <p:nvPicPr>
          <p:cNvPr id="7" name="Espace réservé du contenu 6" descr="Une image contenant rouge&#10;&#10;Description générée automatiquement">
            <a:extLst>
              <a:ext uri="{FF2B5EF4-FFF2-40B4-BE49-F238E27FC236}">
                <a16:creationId xmlns:a16="http://schemas.microsoft.com/office/drawing/2014/main" id="{0BA3314C-7C20-25FC-C60A-1FD2D224983C}"/>
              </a:ext>
            </a:extLst>
          </p:cNvPr>
          <p:cNvPicPr>
            <a:picLocks noChangeAspect="1"/>
          </p:cNvPicPr>
          <p:nvPr/>
        </p:nvPicPr>
        <p:blipFill rotWithShape="1">
          <a:blip r:embed="rId2">
            <a:extLst>
              <a:ext uri="{28A0092B-C50C-407E-A947-70E740481C1C}">
                <a14:useLocalDpi xmlns:a14="http://schemas.microsoft.com/office/drawing/2010/main" val="0"/>
              </a:ext>
            </a:extLst>
          </a:blip>
          <a:srcRect t="2669" b="1837"/>
          <a:stretch/>
        </p:blipFill>
        <p:spPr>
          <a:xfrm>
            <a:off x="5666590" y="10"/>
            <a:ext cx="7181613" cy="6857990"/>
          </a:xfrm>
          <a:prstGeom prst="rect">
            <a:avLst/>
          </a:prstGeom>
          <a:effectLst/>
        </p:spPr>
      </p:pic>
      <p:sp>
        <p:nvSpPr>
          <p:cNvPr id="3" name="ZoneTexte 2">
            <a:extLst>
              <a:ext uri="{FF2B5EF4-FFF2-40B4-BE49-F238E27FC236}">
                <a16:creationId xmlns:a16="http://schemas.microsoft.com/office/drawing/2014/main" id="{23834AAB-FCB6-042B-5A9C-F13B74ACE2BD}"/>
              </a:ext>
            </a:extLst>
          </p:cNvPr>
          <p:cNvSpPr txBox="1"/>
          <p:nvPr/>
        </p:nvSpPr>
        <p:spPr>
          <a:xfrm>
            <a:off x="398206" y="1609145"/>
            <a:ext cx="5073446" cy="4893647"/>
          </a:xfrm>
          <a:prstGeom prst="rect">
            <a:avLst/>
          </a:prstGeom>
          <a:noFill/>
        </p:spPr>
        <p:txBody>
          <a:bodyPr wrap="square">
            <a:spAutoFit/>
          </a:bodyPr>
          <a:lstStyle/>
          <a:p>
            <a:r>
              <a:rPr lang="fr-FR" sz="2400" dirty="0"/>
              <a:t>Les </a:t>
            </a:r>
            <a:r>
              <a:rPr lang="fr-FR" sz="2400" dirty="0" err="1"/>
              <a:t>Phryges</a:t>
            </a:r>
            <a:r>
              <a:rPr lang="fr-FR" sz="2400" dirty="0"/>
              <a:t> sont issues d’un vêtement qui est un symbole de liberté, présent dans notre Histoire depuis des siècles, et qui est apparu dès l’Antiquité. Présent sur des drapeaux d’Amérique latine avant d’être popularisé par les révolutionnaires français, le bonnet phrygien est aujourd’hui bien connu de l’imaginaire populaire français. Symbole révolutionnaire, de la République et de liberté, le bonnet phrygien coiffe Marianne dans nos mairies ou sur les timbres.</a:t>
            </a:r>
          </a:p>
        </p:txBody>
      </p:sp>
    </p:spTree>
    <p:extLst>
      <p:ext uri="{BB962C8B-B14F-4D97-AF65-F5344CB8AC3E}">
        <p14:creationId xmlns:p14="http://schemas.microsoft.com/office/powerpoint/2010/main" val="252341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1EC83E-160F-7EE8-34DD-BC1F21BDD898}"/>
              </a:ext>
            </a:extLst>
          </p:cNvPr>
          <p:cNvSpPr>
            <a:spLocks noGrp="1"/>
          </p:cNvSpPr>
          <p:nvPr>
            <p:ph type="title"/>
          </p:nvPr>
        </p:nvSpPr>
        <p:spPr>
          <a:xfrm>
            <a:off x="6234330" y="803325"/>
            <a:ext cx="5314536" cy="1325563"/>
          </a:xfrm>
        </p:spPr>
        <p:txBody>
          <a:bodyPr>
            <a:normAutofit/>
          </a:bodyPr>
          <a:lstStyle/>
          <a:p>
            <a:pPr algn="r"/>
            <a:r>
              <a:rPr lang="fr-FR" dirty="0"/>
              <a:t>L’histoire des jeux olympiques </a:t>
            </a:r>
          </a:p>
        </p:txBody>
      </p:sp>
      <p:sp>
        <p:nvSpPr>
          <p:cNvPr id="3" name="Espace réservé du contenu 2">
            <a:extLst>
              <a:ext uri="{FF2B5EF4-FFF2-40B4-BE49-F238E27FC236}">
                <a16:creationId xmlns:a16="http://schemas.microsoft.com/office/drawing/2014/main" id="{DDB4F393-6B6D-D253-19D6-D8324CEF2832}"/>
              </a:ext>
            </a:extLst>
          </p:cNvPr>
          <p:cNvSpPr>
            <a:spLocks noGrp="1"/>
          </p:cNvSpPr>
          <p:nvPr>
            <p:ph idx="1"/>
          </p:nvPr>
        </p:nvSpPr>
        <p:spPr>
          <a:xfrm>
            <a:off x="6234330" y="2733662"/>
            <a:ext cx="5166173" cy="3321014"/>
          </a:xfrm>
        </p:spPr>
        <p:txBody>
          <a:bodyPr anchor="t">
            <a:normAutofit/>
          </a:bodyPr>
          <a:lstStyle/>
          <a:p>
            <a:r>
              <a:rPr lang="fr-FR" sz="2200" dirty="0">
                <a:effectLst/>
                <a:ea typeface="Times New Roman" panose="02020603050405020304" pitchFamily="18" charset="0"/>
              </a:rPr>
              <a:t>L'histoire des Jeux remonte à l'Antiquité, il y a environ 3 000 ans ! </a:t>
            </a:r>
          </a:p>
          <a:p>
            <a:r>
              <a:rPr lang="fr-FR" sz="2200" dirty="0">
                <a:effectLst/>
                <a:ea typeface="Times New Roman" panose="02020603050405020304" pitchFamily="18" charset="0"/>
              </a:rPr>
              <a:t>Des concours sportifs étaient organisés à Olympie, en Grèce tous les quatre ans en l’honneur de Zeus. </a:t>
            </a:r>
          </a:p>
          <a:p>
            <a:r>
              <a:rPr lang="fr-FR" sz="2200" dirty="0">
                <a:effectLst/>
                <a:ea typeface="Times New Roman" panose="02020603050405020304" pitchFamily="18" charset="0"/>
              </a:rPr>
              <a:t>Cette période de quatre années était nommée </a:t>
            </a:r>
            <a:r>
              <a:rPr lang="fr-FR" sz="2200" dirty="0">
                <a:ea typeface="Times New Roman" panose="02020603050405020304" pitchFamily="18" charset="0"/>
              </a:rPr>
              <a:t>« </a:t>
            </a:r>
            <a:r>
              <a:rPr lang="fr-FR" sz="2200" dirty="0">
                <a:effectLst/>
                <a:ea typeface="Times New Roman" panose="02020603050405020304" pitchFamily="18" charset="0"/>
              </a:rPr>
              <a:t>Olympiade ». </a:t>
            </a:r>
          </a:p>
          <a:p>
            <a:pPr marL="0" indent="0">
              <a:buNone/>
            </a:pPr>
            <a:endParaRPr lang="fr-FR" sz="2200" dirty="0">
              <a:effectLst/>
              <a:ea typeface="Times New Roman" panose="02020603050405020304" pitchFamily="18" charset="0"/>
            </a:endParaRPr>
          </a:p>
        </p:txBody>
      </p:sp>
      <p:pic>
        <p:nvPicPr>
          <p:cNvPr id="10" name="Image 9" descr="Une image contenant texte, livre&#10;&#10;Description générée automatiquement">
            <a:extLst>
              <a:ext uri="{FF2B5EF4-FFF2-40B4-BE49-F238E27FC236}">
                <a16:creationId xmlns:a16="http://schemas.microsoft.com/office/drawing/2014/main" id="{A161B1A6-94FD-6CD8-F36F-A1B6C649CC7B}"/>
              </a:ext>
            </a:extLst>
          </p:cNvPr>
          <p:cNvPicPr>
            <a:picLocks noChangeAspect="1"/>
          </p:cNvPicPr>
          <p:nvPr/>
        </p:nvPicPr>
        <p:blipFill rotWithShape="1">
          <a:blip r:embed="rId2">
            <a:extLst>
              <a:ext uri="{28A0092B-C50C-407E-A947-70E740481C1C}">
                <a14:useLocalDpi xmlns:a14="http://schemas.microsoft.com/office/drawing/2010/main" val="0"/>
              </a:ext>
            </a:extLst>
          </a:blip>
          <a:srcRect l="8995" r="21237" b="1"/>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Tree>
    <p:extLst>
      <p:ext uri="{BB962C8B-B14F-4D97-AF65-F5344CB8AC3E}">
        <p14:creationId xmlns:p14="http://schemas.microsoft.com/office/powerpoint/2010/main" val="40231632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aris 2024 vous présente les Phryges, les mascottes de Paris 2024 !">
            <a:hlinkClick r:id="" action="ppaction://media"/>
            <a:extLst>
              <a:ext uri="{FF2B5EF4-FFF2-40B4-BE49-F238E27FC236}">
                <a16:creationId xmlns:a16="http://schemas.microsoft.com/office/drawing/2014/main" id="{330427D8-846B-8BCD-8C8F-A01C31CE0B8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60439" y="315247"/>
            <a:ext cx="10810567" cy="6080943"/>
          </a:xfrm>
          <a:prstGeom prst="rect">
            <a:avLst/>
          </a:prstGeom>
        </p:spPr>
      </p:pic>
    </p:spTree>
    <p:extLst>
      <p:ext uri="{BB962C8B-B14F-4D97-AF65-F5344CB8AC3E}">
        <p14:creationId xmlns:p14="http://schemas.microsoft.com/office/powerpoint/2010/main" val="377093230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6169E3-D824-FA9B-21D6-E6923E7C23B0}"/>
              </a:ext>
            </a:extLst>
          </p:cNvPr>
          <p:cNvSpPr>
            <a:spLocks noGrp="1"/>
          </p:cNvSpPr>
          <p:nvPr>
            <p:ph type="title"/>
          </p:nvPr>
        </p:nvSpPr>
        <p:spPr>
          <a:xfrm>
            <a:off x="539554" y="418728"/>
            <a:ext cx="10814246" cy="1094084"/>
          </a:xfrm>
        </p:spPr>
        <p:txBody>
          <a:bodyPr>
            <a:normAutofit/>
          </a:bodyPr>
          <a:lstStyle/>
          <a:p>
            <a:r>
              <a:rPr lang="fr-FR" dirty="0"/>
              <a:t>Les prochains JO…</a:t>
            </a:r>
          </a:p>
        </p:txBody>
      </p:sp>
      <p:sp>
        <p:nvSpPr>
          <p:cNvPr id="9" name="ZoneTexte 8">
            <a:extLst>
              <a:ext uri="{FF2B5EF4-FFF2-40B4-BE49-F238E27FC236}">
                <a16:creationId xmlns:a16="http://schemas.microsoft.com/office/drawing/2014/main" id="{2583691D-A2BD-2136-A449-E39FB4F8A162}"/>
              </a:ext>
            </a:extLst>
          </p:cNvPr>
          <p:cNvSpPr txBox="1"/>
          <p:nvPr/>
        </p:nvSpPr>
        <p:spPr>
          <a:xfrm>
            <a:off x="2197510" y="1661192"/>
            <a:ext cx="9454935" cy="2277547"/>
          </a:xfrm>
          <a:prstGeom prst="rect">
            <a:avLst/>
          </a:prstGeom>
          <a:noFill/>
        </p:spPr>
        <p:txBody>
          <a:bodyPr wrap="square">
            <a:spAutoFit/>
          </a:bodyPr>
          <a:lstStyle/>
          <a:p>
            <a:r>
              <a:rPr lang="fr-FR" sz="2800" dirty="0"/>
              <a:t> À Paris, en France, du 26 juillet au 11 août 2024 (été)</a:t>
            </a:r>
          </a:p>
          <a:p>
            <a:endParaRPr lang="fr-FR" sz="1000" dirty="0"/>
          </a:p>
          <a:p>
            <a:r>
              <a:rPr lang="fr-FR" sz="2800" dirty="0"/>
              <a:t>À Milan et </a:t>
            </a:r>
            <a:r>
              <a:rPr lang="fr-FR" sz="2800" dirty="0" err="1"/>
              <a:t>Cortina</a:t>
            </a:r>
            <a:r>
              <a:rPr lang="fr-FR" sz="2800" dirty="0"/>
              <a:t> d'</a:t>
            </a:r>
            <a:r>
              <a:rPr lang="fr-FR" sz="2800" dirty="0" err="1"/>
              <a:t>Ampezzo</a:t>
            </a:r>
            <a:r>
              <a:rPr lang="fr-FR" sz="2800" dirty="0"/>
              <a:t>, en Italie, en 2026 (hiver)</a:t>
            </a:r>
          </a:p>
          <a:p>
            <a:endParaRPr lang="fr-FR" sz="1000" dirty="0"/>
          </a:p>
          <a:p>
            <a:r>
              <a:rPr lang="fr-FR" sz="2800" dirty="0"/>
              <a:t>À Los Angeles, aux États-Unis d’Amérique, en 2028 (été)</a:t>
            </a:r>
          </a:p>
          <a:p>
            <a:endParaRPr lang="fr-FR" sz="1000" dirty="0"/>
          </a:p>
          <a:p>
            <a:r>
              <a:rPr lang="fr-FR" sz="2800" dirty="0"/>
              <a:t>À Brisbane, en Australie, en 2032 (été)</a:t>
            </a:r>
          </a:p>
        </p:txBody>
      </p:sp>
      <p:pic>
        <p:nvPicPr>
          <p:cNvPr id="1026" name="Picture 2" descr="Sticker Triskel 4">
            <a:hlinkClick r:id="rId2" tooltip="Sticker Triskel 4"/>
            <a:extLst>
              <a:ext uri="{FF2B5EF4-FFF2-40B4-BE49-F238E27FC236}">
                <a16:creationId xmlns:a16="http://schemas.microsoft.com/office/drawing/2014/main" id="{ED8511F5-3A68-37F0-2A00-AA995DE0D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278" y="1671731"/>
            <a:ext cx="735490" cy="4334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rapeau de l'Australie — Wikipédia">
            <a:hlinkClick r:id="rId4"/>
            <a:extLst>
              <a:ext uri="{FF2B5EF4-FFF2-40B4-BE49-F238E27FC236}">
                <a16:creationId xmlns:a16="http://schemas.microsoft.com/office/drawing/2014/main" id="{BB1482E9-AFF6-7F94-7499-EA2D9FDF35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278" y="3457379"/>
            <a:ext cx="778611" cy="39103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082DF484-479C-FE11-2D19-245B21A0A3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278" y="2223433"/>
            <a:ext cx="735490" cy="490327"/>
          </a:xfrm>
          <a:prstGeom prst="rect">
            <a:avLst/>
          </a:prstGeom>
        </p:spPr>
      </p:pic>
      <p:pic>
        <p:nvPicPr>
          <p:cNvPr id="12" name="Image 11">
            <a:extLst>
              <a:ext uri="{FF2B5EF4-FFF2-40B4-BE49-F238E27FC236}">
                <a16:creationId xmlns:a16="http://schemas.microsoft.com/office/drawing/2014/main" id="{C34F94EA-CAD6-B4D3-916B-44025EFF4F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1279" y="2858312"/>
            <a:ext cx="735490" cy="391036"/>
          </a:xfrm>
          <a:prstGeom prst="rect">
            <a:avLst/>
          </a:prstGeom>
        </p:spPr>
      </p:pic>
      <p:sp>
        <p:nvSpPr>
          <p:cNvPr id="13" name="ZoneTexte 12">
            <a:extLst>
              <a:ext uri="{FF2B5EF4-FFF2-40B4-BE49-F238E27FC236}">
                <a16:creationId xmlns:a16="http://schemas.microsoft.com/office/drawing/2014/main" id="{04E07D26-D4FE-E2C2-1D5A-33C3593ECE7F}"/>
              </a:ext>
            </a:extLst>
          </p:cNvPr>
          <p:cNvSpPr txBox="1"/>
          <p:nvPr/>
        </p:nvSpPr>
        <p:spPr>
          <a:xfrm>
            <a:off x="1061278" y="4087119"/>
            <a:ext cx="10292522" cy="2677656"/>
          </a:xfrm>
          <a:prstGeom prst="rect">
            <a:avLst/>
          </a:prstGeom>
          <a:noFill/>
        </p:spPr>
        <p:txBody>
          <a:bodyPr wrap="square">
            <a:spAutoFit/>
          </a:bodyPr>
          <a:lstStyle/>
          <a:p>
            <a:r>
              <a:rPr lang="fr-FR" sz="2800" dirty="0"/>
              <a:t>Pour les JO d’hiver en 2030, la décision n’est pas encore prise. Les candidatures les plus probables sont : SALT LAKE CITY (Etats Unis) ou VANCOUVER (Canada). </a:t>
            </a:r>
          </a:p>
          <a:p>
            <a:endParaRPr lang="fr-FR" sz="1000" dirty="0"/>
          </a:p>
          <a:p>
            <a:r>
              <a:rPr lang="fr-FR" sz="2800" i="1" dirty="0"/>
              <a:t>La France est aussi en lice mais peu de chance qu’on gagne car on a déjà les JO de Paris en 2024</a:t>
            </a:r>
          </a:p>
          <a:p>
            <a:endParaRPr lang="fr-FR" dirty="0"/>
          </a:p>
        </p:txBody>
      </p:sp>
    </p:spTree>
    <p:extLst>
      <p:ext uri="{BB962C8B-B14F-4D97-AF65-F5344CB8AC3E}">
        <p14:creationId xmlns:p14="http://schemas.microsoft.com/office/powerpoint/2010/main" val="23058479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5E36E9-768D-906F-7444-36E2B00D531A}"/>
              </a:ext>
            </a:extLst>
          </p:cNvPr>
          <p:cNvSpPr>
            <a:spLocks noGrp="1"/>
          </p:cNvSpPr>
          <p:nvPr>
            <p:ph type="title"/>
          </p:nvPr>
        </p:nvSpPr>
        <p:spPr>
          <a:xfrm>
            <a:off x="5325058" y="4532694"/>
            <a:ext cx="6251110" cy="1783080"/>
          </a:xfrm>
        </p:spPr>
        <p:txBody>
          <a:bodyPr anchor="b">
            <a:normAutofit/>
          </a:bodyPr>
          <a:lstStyle/>
          <a:p>
            <a:pPr algn="r"/>
            <a:r>
              <a:rPr lang="fr-FR" sz="5400" dirty="0"/>
              <a:t>Merci de votre attention</a:t>
            </a:r>
          </a:p>
        </p:txBody>
      </p:sp>
      <p:pic>
        <p:nvPicPr>
          <p:cNvPr id="10" name="Image 9">
            <a:extLst>
              <a:ext uri="{FF2B5EF4-FFF2-40B4-BE49-F238E27FC236}">
                <a16:creationId xmlns:a16="http://schemas.microsoft.com/office/drawing/2014/main" id="{E1BA53E5-17CB-C455-52D1-0E0F5C991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832" y="424997"/>
            <a:ext cx="6008006" cy="6008006"/>
          </a:xfrm>
          <a:prstGeom prst="rect">
            <a:avLst/>
          </a:prstGeom>
        </p:spPr>
      </p:pic>
    </p:spTree>
    <p:extLst>
      <p:ext uri="{BB962C8B-B14F-4D97-AF65-F5344CB8AC3E}">
        <p14:creationId xmlns:p14="http://schemas.microsoft.com/office/powerpoint/2010/main" val="17450592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1EC83E-160F-7EE8-34DD-BC1F21BDD898}"/>
              </a:ext>
            </a:extLst>
          </p:cNvPr>
          <p:cNvSpPr>
            <a:spLocks noGrp="1"/>
          </p:cNvSpPr>
          <p:nvPr>
            <p:ph type="title"/>
          </p:nvPr>
        </p:nvSpPr>
        <p:spPr>
          <a:xfrm>
            <a:off x="803027" y="3579484"/>
            <a:ext cx="3267256" cy="2474102"/>
          </a:xfrm>
        </p:spPr>
        <p:txBody>
          <a:bodyPr>
            <a:normAutofit/>
          </a:bodyPr>
          <a:lstStyle/>
          <a:p>
            <a:pPr algn="ctr"/>
            <a:r>
              <a:rPr lang="fr-FR" sz="3600" dirty="0"/>
              <a:t>Les sports des jeux antiques</a:t>
            </a:r>
          </a:p>
        </p:txBody>
      </p:sp>
      <p:sp>
        <p:nvSpPr>
          <p:cNvPr id="3" name="Espace réservé du contenu 2">
            <a:extLst>
              <a:ext uri="{FF2B5EF4-FFF2-40B4-BE49-F238E27FC236}">
                <a16:creationId xmlns:a16="http://schemas.microsoft.com/office/drawing/2014/main" id="{DDB4F393-6B6D-D253-19D6-D8324CEF2832}"/>
              </a:ext>
            </a:extLst>
          </p:cNvPr>
          <p:cNvSpPr>
            <a:spLocks noGrp="1"/>
          </p:cNvSpPr>
          <p:nvPr>
            <p:ph idx="1"/>
          </p:nvPr>
        </p:nvSpPr>
        <p:spPr>
          <a:xfrm>
            <a:off x="6989776" y="674087"/>
            <a:ext cx="4700476" cy="5434793"/>
          </a:xfrm>
        </p:spPr>
        <p:txBody>
          <a:bodyPr anchor="ctr">
            <a:normAutofit/>
          </a:bodyPr>
          <a:lstStyle/>
          <a:p>
            <a:pPr marL="0" indent="0" algn="r">
              <a:buNone/>
            </a:pPr>
            <a:r>
              <a:rPr lang="fr-FR" dirty="0"/>
              <a:t>Au départ, seulement 7 sports étaient pratiqués :</a:t>
            </a:r>
          </a:p>
          <a:p>
            <a:pPr marL="0" indent="0">
              <a:buNone/>
            </a:pPr>
            <a:r>
              <a:rPr lang="fr-FR" dirty="0"/>
              <a:t> </a:t>
            </a:r>
          </a:p>
          <a:p>
            <a:r>
              <a:rPr lang="fr-FR" dirty="0"/>
              <a:t>La course à pied / le saut en longueur / le lancer du disque </a:t>
            </a:r>
          </a:p>
          <a:p>
            <a:r>
              <a:rPr lang="fr-FR" dirty="0"/>
              <a:t>La Lutte</a:t>
            </a:r>
          </a:p>
          <a:p>
            <a:r>
              <a:rPr lang="fr-FR" dirty="0"/>
              <a:t>La boxe</a:t>
            </a:r>
          </a:p>
          <a:p>
            <a:r>
              <a:rPr lang="fr-FR" dirty="0"/>
              <a:t>Le Pancrace</a:t>
            </a:r>
          </a:p>
          <a:p>
            <a:r>
              <a:rPr lang="fr-FR" dirty="0"/>
              <a:t>L'équitation</a:t>
            </a:r>
          </a:p>
        </p:txBody>
      </p:sp>
      <p:pic>
        <p:nvPicPr>
          <p:cNvPr id="6" name="Image 5" descr="Une image contenant texte, kylix, tasse&#10;&#10;Description générée automatiquement">
            <a:extLst>
              <a:ext uri="{FF2B5EF4-FFF2-40B4-BE49-F238E27FC236}">
                <a16:creationId xmlns:a16="http://schemas.microsoft.com/office/drawing/2014/main" id="{D080EF96-5D58-3B49-27C0-3A4270CA2650}"/>
              </a:ext>
            </a:extLst>
          </p:cNvPr>
          <p:cNvPicPr>
            <a:picLocks noChangeAspect="1"/>
          </p:cNvPicPr>
          <p:nvPr/>
        </p:nvPicPr>
        <p:blipFill rotWithShape="1">
          <a:blip r:embed="rId2">
            <a:extLst>
              <a:ext uri="{28A0092B-C50C-407E-A947-70E740481C1C}">
                <a14:useLocalDpi xmlns:a14="http://schemas.microsoft.com/office/drawing/2010/main" val="0"/>
              </a:ext>
            </a:extLst>
          </a:blip>
          <a:srcRect l="14328" r="25421" b="-2"/>
          <a:stretch/>
        </p:blipFill>
        <p:spPr>
          <a:xfrm>
            <a:off x="222667" y="735775"/>
            <a:ext cx="2040115" cy="2040115"/>
          </a:xfrm>
          <a:custGeom>
            <a:avLst/>
            <a:gdLst/>
            <a:ahLst/>
            <a:cxnLst/>
            <a:rect l="l" t="t" r="r" b="b"/>
            <a:pathLst>
              <a:path w="2255084" h="2255084">
                <a:moveTo>
                  <a:pt x="1127542" y="0"/>
                </a:moveTo>
                <a:cubicBezTo>
                  <a:pt x="1750266" y="0"/>
                  <a:pt x="2255084" y="504818"/>
                  <a:pt x="2255084" y="1127542"/>
                </a:cubicBezTo>
                <a:cubicBezTo>
                  <a:pt x="2255084" y="1750266"/>
                  <a:pt x="1750266" y="2255084"/>
                  <a:pt x="1127542" y="2255084"/>
                </a:cubicBezTo>
                <a:cubicBezTo>
                  <a:pt x="504818" y="2255084"/>
                  <a:pt x="0" y="1750266"/>
                  <a:pt x="0" y="1127542"/>
                </a:cubicBezTo>
                <a:cubicBezTo>
                  <a:pt x="0" y="504818"/>
                  <a:pt x="504818" y="0"/>
                  <a:pt x="1127542" y="0"/>
                </a:cubicBezTo>
                <a:close/>
              </a:path>
            </a:pathLst>
          </a:custGeom>
        </p:spPr>
      </p:pic>
      <p:pic>
        <p:nvPicPr>
          <p:cNvPr id="5" name="Image 4" descr="Une image contenant sculpture&#10;&#10;Description générée automatiquement">
            <a:extLst>
              <a:ext uri="{FF2B5EF4-FFF2-40B4-BE49-F238E27FC236}">
                <a16:creationId xmlns:a16="http://schemas.microsoft.com/office/drawing/2014/main" id="{E86B7D06-A3D5-B86A-106A-4F97B9490FCE}"/>
              </a:ext>
            </a:extLst>
          </p:cNvPr>
          <p:cNvPicPr>
            <a:picLocks noChangeAspect="1"/>
          </p:cNvPicPr>
          <p:nvPr/>
        </p:nvPicPr>
        <p:blipFill rotWithShape="1">
          <a:blip r:embed="rId3">
            <a:extLst>
              <a:ext uri="{28A0092B-C50C-407E-A947-70E740481C1C}">
                <a14:useLocalDpi xmlns:a14="http://schemas.microsoft.com/office/drawing/2010/main" val="0"/>
              </a:ext>
            </a:extLst>
          </a:blip>
          <a:srcRect t="24231" r="-5" b="10265"/>
          <a:stretch/>
        </p:blipFill>
        <p:spPr>
          <a:xfrm>
            <a:off x="2367813" y="168131"/>
            <a:ext cx="1705963" cy="1705963"/>
          </a:xfrm>
          <a:custGeom>
            <a:avLst/>
            <a:gdLst/>
            <a:ahLst/>
            <a:cxnLst/>
            <a:rect l="l" t="t" r="r" b="b"/>
            <a:pathLst>
              <a:path w="2228656" h="2228656">
                <a:moveTo>
                  <a:pt x="1114328" y="0"/>
                </a:moveTo>
                <a:cubicBezTo>
                  <a:pt x="1729754" y="0"/>
                  <a:pt x="2228656" y="498902"/>
                  <a:pt x="2228656" y="1114328"/>
                </a:cubicBezTo>
                <a:cubicBezTo>
                  <a:pt x="2228656" y="1729754"/>
                  <a:pt x="1729754" y="2228656"/>
                  <a:pt x="1114328" y="2228656"/>
                </a:cubicBezTo>
                <a:cubicBezTo>
                  <a:pt x="498902" y="2228656"/>
                  <a:pt x="0" y="1729754"/>
                  <a:pt x="0" y="1114328"/>
                </a:cubicBezTo>
                <a:cubicBezTo>
                  <a:pt x="0" y="498902"/>
                  <a:pt x="498902" y="0"/>
                  <a:pt x="1114328" y="0"/>
                </a:cubicBezTo>
                <a:close/>
              </a:path>
            </a:pathLst>
          </a:custGeom>
        </p:spPr>
      </p:pic>
      <p:pic>
        <p:nvPicPr>
          <p:cNvPr id="9" name="Image 8">
            <a:extLst>
              <a:ext uri="{FF2B5EF4-FFF2-40B4-BE49-F238E27FC236}">
                <a16:creationId xmlns:a16="http://schemas.microsoft.com/office/drawing/2014/main" id="{DDCD0B9E-B8AC-5221-0EFE-AF0C832C1A7E}"/>
              </a:ext>
            </a:extLst>
          </p:cNvPr>
          <p:cNvPicPr>
            <a:picLocks noChangeAspect="1"/>
          </p:cNvPicPr>
          <p:nvPr/>
        </p:nvPicPr>
        <p:blipFill rotWithShape="1">
          <a:blip r:embed="rId4">
            <a:extLst>
              <a:ext uri="{28A0092B-C50C-407E-A947-70E740481C1C}">
                <a14:useLocalDpi xmlns:a14="http://schemas.microsoft.com/office/drawing/2010/main" val="0"/>
              </a:ext>
            </a:extLst>
          </a:blip>
          <a:srcRect r="4" b="4"/>
          <a:stretch/>
        </p:blipFill>
        <p:spPr>
          <a:xfrm>
            <a:off x="3897249" y="1682346"/>
            <a:ext cx="1897916" cy="1897916"/>
          </a:xfrm>
          <a:custGeom>
            <a:avLst/>
            <a:gdLst/>
            <a:ahLst/>
            <a:cxnLst/>
            <a:rect l="l" t="t" r="r" b="b"/>
            <a:pathLst>
              <a:path w="2479422" h="2479422">
                <a:moveTo>
                  <a:pt x="1239711" y="0"/>
                </a:moveTo>
                <a:cubicBezTo>
                  <a:pt x="1924384" y="0"/>
                  <a:pt x="2479422" y="555038"/>
                  <a:pt x="2479422" y="1239711"/>
                </a:cubicBezTo>
                <a:cubicBezTo>
                  <a:pt x="2479422" y="1924384"/>
                  <a:pt x="1924384" y="2479422"/>
                  <a:pt x="1239711" y="2479422"/>
                </a:cubicBezTo>
                <a:cubicBezTo>
                  <a:pt x="555038" y="2479422"/>
                  <a:pt x="0" y="1924384"/>
                  <a:pt x="0" y="1239711"/>
                </a:cubicBezTo>
                <a:cubicBezTo>
                  <a:pt x="0" y="555038"/>
                  <a:pt x="555038" y="0"/>
                  <a:pt x="1239711" y="0"/>
                </a:cubicBezTo>
                <a:close/>
              </a:path>
            </a:pathLst>
          </a:custGeom>
        </p:spPr>
      </p:pic>
      <p:pic>
        <p:nvPicPr>
          <p:cNvPr id="7" name="Image 6" descr="Une image contenant sculpture, bâtiment&#10;&#10;Description générée automatiquement">
            <a:extLst>
              <a:ext uri="{FF2B5EF4-FFF2-40B4-BE49-F238E27FC236}">
                <a16:creationId xmlns:a16="http://schemas.microsoft.com/office/drawing/2014/main" id="{D9457A7C-1BA4-993B-DE61-38B325118C3B}"/>
              </a:ext>
            </a:extLst>
          </p:cNvPr>
          <p:cNvPicPr>
            <a:picLocks noChangeAspect="1"/>
          </p:cNvPicPr>
          <p:nvPr/>
        </p:nvPicPr>
        <p:blipFill rotWithShape="1">
          <a:blip r:embed="rId5">
            <a:extLst>
              <a:ext uri="{28A0092B-C50C-407E-A947-70E740481C1C}">
                <a14:useLocalDpi xmlns:a14="http://schemas.microsoft.com/office/drawing/2010/main" val="0"/>
              </a:ext>
            </a:extLst>
          </a:blip>
          <a:srcRect l="13888" r="6360" b="-3"/>
          <a:stretch/>
        </p:blipFill>
        <p:spPr>
          <a:xfrm>
            <a:off x="4542412" y="3850995"/>
            <a:ext cx="2013902" cy="2013902"/>
          </a:xfrm>
          <a:custGeom>
            <a:avLst/>
            <a:gdLst/>
            <a:ahLst/>
            <a:cxnLst/>
            <a:rect l="l" t="t" r="r" b="b"/>
            <a:pathLst>
              <a:path w="2013902" h="2013902">
                <a:moveTo>
                  <a:pt x="1006951" y="0"/>
                </a:moveTo>
                <a:cubicBezTo>
                  <a:pt x="1563075" y="0"/>
                  <a:pt x="2013902" y="450827"/>
                  <a:pt x="2013902" y="1006951"/>
                </a:cubicBezTo>
                <a:cubicBezTo>
                  <a:pt x="2013902" y="1563075"/>
                  <a:pt x="1563075" y="2013902"/>
                  <a:pt x="1006951" y="2013902"/>
                </a:cubicBezTo>
                <a:cubicBezTo>
                  <a:pt x="450827" y="2013902"/>
                  <a:pt x="0" y="1563075"/>
                  <a:pt x="0" y="1006951"/>
                </a:cubicBezTo>
                <a:cubicBezTo>
                  <a:pt x="0" y="450827"/>
                  <a:pt x="450827" y="0"/>
                  <a:pt x="1006951" y="0"/>
                </a:cubicBezTo>
                <a:close/>
              </a:path>
            </a:pathLst>
          </a:custGeom>
        </p:spPr>
      </p:pic>
    </p:spTree>
    <p:extLst>
      <p:ext uri="{BB962C8B-B14F-4D97-AF65-F5344CB8AC3E}">
        <p14:creationId xmlns:p14="http://schemas.microsoft.com/office/powerpoint/2010/main" val="36461145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1EC83E-160F-7EE8-34DD-BC1F21BDD898}"/>
              </a:ext>
            </a:extLst>
          </p:cNvPr>
          <p:cNvSpPr>
            <a:spLocks noGrp="1"/>
          </p:cNvSpPr>
          <p:nvPr>
            <p:ph type="title"/>
          </p:nvPr>
        </p:nvSpPr>
        <p:spPr>
          <a:xfrm>
            <a:off x="6234330" y="409428"/>
            <a:ext cx="5314536" cy="1325563"/>
          </a:xfrm>
        </p:spPr>
        <p:txBody>
          <a:bodyPr>
            <a:normAutofit/>
          </a:bodyPr>
          <a:lstStyle/>
          <a:p>
            <a:pPr algn="r"/>
            <a:r>
              <a:rPr lang="fr-FR" b="1" dirty="0"/>
              <a:t>Les jeux olympiques modernes</a:t>
            </a:r>
          </a:p>
        </p:txBody>
      </p:sp>
      <p:sp>
        <p:nvSpPr>
          <p:cNvPr id="3" name="Espace réservé du contenu 2">
            <a:extLst>
              <a:ext uri="{FF2B5EF4-FFF2-40B4-BE49-F238E27FC236}">
                <a16:creationId xmlns:a16="http://schemas.microsoft.com/office/drawing/2014/main" id="{DDB4F393-6B6D-D253-19D6-D8324CEF2832}"/>
              </a:ext>
            </a:extLst>
          </p:cNvPr>
          <p:cNvSpPr>
            <a:spLocks noGrp="1"/>
          </p:cNvSpPr>
          <p:nvPr>
            <p:ph idx="1"/>
          </p:nvPr>
        </p:nvSpPr>
        <p:spPr>
          <a:xfrm>
            <a:off x="5939653" y="2194559"/>
            <a:ext cx="5609220" cy="4445391"/>
          </a:xfrm>
        </p:spPr>
        <p:txBody>
          <a:bodyPr anchor="t">
            <a:noAutofit/>
          </a:bodyPr>
          <a:lstStyle/>
          <a:p>
            <a:r>
              <a:rPr lang="fr-FR" sz="2400" dirty="0">
                <a:effectLst/>
                <a:ea typeface="Times New Roman" panose="02020603050405020304" pitchFamily="18" charset="0"/>
              </a:rPr>
              <a:t>En 1894, Pierre de Coubertin lance son projet de rénovation des Jeux Olympiques</a:t>
            </a:r>
          </a:p>
          <a:p>
            <a:r>
              <a:rPr lang="fr-FR" sz="2400" dirty="0">
                <a:ea typeface="Times New Roman" panose="02020603050405020304" pitchFamily="18" charset="0"/>
              </a:rPr>
              <a:t>E</a:t>
            </a:r>
            <a:r>
              <a:rPr lang="fr-FR" sz="2400" dirty="0">
                <a:effectLst/>
                <a:ea typeface="Times New Roman" panose="02020603050405020304" pitchFamily="18" charset="0"/>
              </a:rPr>
              <a:t>n 1896 a lieu la célébration des 1</a:t>
            </a:r>
            <a:r>
              <a:rPr lang="fr-FR" sz="2400" baseline="30000" dirty="0">
                <a:effectLst/>
                <a:ea typeface="Times New Roman" panose="02020603050405020304" pitchFamily="18" charset="0"/>
              </a:rPr>
              <a:t>ers</a:t>
            </a:r>
            <a:r>
              <a:rPr lang="fr-FR" sz="2400" dirty="0">
                <a:effectLst/>
                <a:ea typeface="Times New Roman" panose="02020603050405020304" pitchFamily="18" charset="0"/>
              </a:rPr>
              <a:t> Jeux moderne, à Athènes.</a:t>
            </a:r>
          </a:p>
          <a:p>
            <a:r>
              <a:rPr lang="fr-FR" sz="2400" dirty="0">
                <a:ea typeface="Times New Roman" panose="02020603050405020304" pitchFamily="18" charset="0"/>
              </a:rPr>
              <a:t>Comme en Grèce antique, cet événement sportif regroupe des milliers d’athlètes venant du monde entier tous les 4 ans. </a:t>
            </a:r>
          </a:p>
          <a:p>
            <a:r>
              <a:rPr lang="fr-FR" sz="2400" dirty="0">
                <a:effectLst/>
                <a:ea typeface="Times New Roman" panose="02020603050405020304" pitchFamily="18" charset="0"/>
              </a:rPr>
              <a:t>Il faudra attendre 1924 pour les 1</a:t>
            </a:r>
            <a:r>
              <a:rPr lang="fr-FR" sz="2400" baseline="30000" dirty="0">
                <a:effectLst/>
                <a:ea typeface="Times New Roman" panose="02020603050405020304" pitchFamily="18" charset="0"/>
              </a:rPr>
              <a:t>ers</a:t>
            </a:r>
            <a:r>
              <a:rPr lang="fr-FR" sz="2400" dirty="0">
                <a:effectLst/>
                <a:ea typeface="Times New Roman" panose="02020603050405020304" pitchFamily="18" charset="0"/>
              </a:rPr>
              <a:t> jeux olympiques d’hiver et 1960 pour les 1</a:t>
            </a:r>
            <a:r>
              <a:rPr lang="fr-FR" sz="2400" baseline="30000" dirty="0">
                <a:effectLst/>
                <a:ea typeface="Times New Roman" panose="02020603050405020304" pitchFamily="18" charset="0"/>
              </a:rPr>
              <a:t>ers</a:t>
            </a:r>
            <a:r>
              <a:rPr lang="fr-FR" sz="2400" dirty="0">
                <a:effectLst/>
                <a:ea typeface="Times New Roman" panose="02020603050405020304" pitchFamily="18" charset="0"/>
              </a:rPr>
              <a:t> jeux paralympiques ! </a:t>
            </a:r>
          </a:p>
        </p:txBody>
      </p:sp>
      <p:pic>
        <p:nvPicPr>
          <p:cNvPr id="10" name="Image 9">
            <a:extLst>
              <a:ext uri="{FF2B5EF4-FFF2-40B4-BE49-F238E27FC236}">
                <a16:creationId xmlns:a16="http://schemas.microsoft.com/office/drawing/2014/main" id="{A161B1A6-94FD-6CD8-F36F-A1B6C649CC7B}"/>
              </a:ext>
            </a:extLst>
          </p:cNvPr>
          <p:cNvPicPr>
            <a:picLocks noChangeAspect="1"/>
          </p:cNvPicPr>
          <p:nvPr/>
        </p:nvPicPr>
        <p:blipFill>
          <a:blip r:embed="rId2">
            <a:extLst>
              <a:ext uri="{28A0092B-C50C-407E-A947-70E740481C1C}">
                <a14:useLocalDpi xmlns:a14="http://schemas.microsoft.com/office/drawing/2010/main" val="0"/>
              </a:ext>
            </a:extLst>
          </a:blip>
          <a:srcRect l="22156" r="22156"/>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Tree>
    <p:extLst>
      <p:ext uri="{BB962C8B-B14F-4D97-AF65-F5344CB8AC3E}">
        <p14:creationId xmlns:p14="http://schemas.microsoft.com/office/powerpoint/2010/main" val="17450562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1EC83E-160F-7EE8-34DD-BC1F21BDD898}"/>
              </a:ext>
            </a:extLst>
          </p:cNvPr>
          <p:cNvSpPr>
            <a:spLocks noGrp="1"/>
          </p:cNvSpPr>
          <p:nvPr>
            <p:ph type="title"/>
          </p:nvPr>
        </p:nvSpPr>
        <p:spPr>
          <a:xfrm>
            <a:off x="6234330" y="803325"/>
            <a:ext cx="5314536" cy="1325563"/>
          </a:xfrm>
        </p:spPr>
        <p:txBody>
          <a:bodyPr>
            <a:normAutofit/>
          </a:bodyPr>
          <a:lstStyle/>
          <a:p>
            <a:r>
              <a:rPr lang="fr-FR" b="1" dirty="0"/>
              <a:t>Les jeux olympiques modernes</a:t>
            </a:r>
            <a:endParaRPr lang="fr-FR" dirty="0"/>
          </a:p>
        </p:txBody>
      </p:sp>
      <p:sp>
        <p:nvSpPr>
          <p:cNvPr id="15" name="Freeform: Shape 1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A161B1A6-94FD-6CD8-F36F-A1B6C649CC7B}"/>
              </a:ext>
            </a:extLst>
          </p:cNvPr>
          <p:cNvPicPr>
            <a:picLocks noChangeAspect="1"/>
          </p:cNvPicPr>
          <p:nvPr/>
        </p:nvPicPr>
        <p:blipFill rotWithShape="1">
          <a:blip r:embed="rId2">
            <a:extLst>
              <a:ext uri="{28A0092B-C50C-407E-A947-70E740481C1C}">
                <a14:useLocalDpi xmlns:a14="http://schemas.microsoft.com/office/drawing/2010/main" val="0"/>
              </a:ext>
            </a:extLst>
          </a:blip>
          <a:srcRect l="10553" r="17274" b="1"/>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Espace réservé du contenu 2">
            <a:extLst>
              <a:ext uri="{FF2B5EF4-FFF2-40B4-BE49-F238E27FC236}">
                <a16:creationId xmlns:a16="http://schemas.microsoft.com/office/drawing/2014/main" id="{DDB4F393-6B6D-D253-19D6-D8324CEF2832}"/>
              </a:ext>
            </a:extLst>
          </p:cNvPr>
          <p:cNvSpPr>
            <a:spLocks noGrp="1"/>
          </p:cNvSpPr>
          <p:nvPr>
            <p:ph idx="1"/>
          </p:nvPr>
        </p:nvSpPr>
        <p:spPr>
          <a:xfrm>
            <a:off x="6234329" y="2846438"/>
            <a:ext cx="5314543" cy="2808499"/>
          </a:xfrm>
        </p:spPr>
        <p:txBody>
          <a:bodyPr anchor="t">
            <a:normAutofit/>
          </a:bodyPr>
          <a:lstStyle/>
          <a:p>
            <a:r>
              <a:rPr lang="fr-FR" sz="2200" dirty="0">
                <a:ea typeface="Times New Roman" panose="02020603050405020304" pitchFamily="18" charset="0"/>
              </a:rPr>
              <a:t>C’est l</a:t>
            </a:r>
            <a:r>
              <a:rPr lang="fr-FR" sz="2200" dirty="0">
                <a:effectLst/>
                <a:ea typeface="Times New Roman" panose="02020603050405020304" pitchFamily="18" charset="0"/>
              </a:rPr>
              <a:t>e Comité International Olympique (CIO) qui organise </a:t>
            </a:r>
            <a:r>
              <a:rPr lang="fr-FR" sz="2200" dirty="0">
                <a:ea typeface="Times New Roman" panose="02020603050405020304" pitchFamily="18" charset="0"/>
              </a:rPr>
              <a:t>tous les 4 ans des jeux Olympiques. </a:t>
            </a:r>
          </a:p>
          <a:p>
            <a:endParaRPr lang="fr-FR" sz="2200" dirty="0">
              <a:ea typeface="Times New Roman" panose="02020603050405020304" pitchFamily="18" charset="0"/>
            </a:endParaRPr>
          </a:p>
          <a:p>
            <a:r>
              <a:rPr lang="fr-FR" sz="2200" dirty="0">
                <a:effectLst/>
                <a:ea typeface="Times New Roman" panose="02020603050405020304" pitchFamily="18" charset="0"/>
              </a:rPr>
              <a:t>Il choisi : </a:t>
            </a:r>
          </a:p>
          <a:p>
            <a:pPr lvl="1"/>
            <a:r>
              <a:rPr lang="fr-FR" sz="2200" dirty="0">
                <a:ea typeface="Times New Roman" panose="02020603050405020304" pitchFamily="18" charset="0"/>
              </a:rPr>
              <a:t>Les lieux des JO</a:t>
            </a:r>
          </a:p>
          <a:p>
            <a:pPr lvl="1"/>
            <a:r>
              <a:rPr lang="fr-FR" sz="2200" dirty="0">
                <a:effectLst/>
                <a:ea typeface="Times New Roman" panose="02020603050405020304" pitchFamily="18" charset="0"/>
              </a:rPr>
              <a:t>Les sports </a:t>
            </a:r>
          </a:p>
          <a:p>
            <a:pPr lvl="1"/>
            <a:endParaRPr lang="fr-FR" sz="2200" dirty="0">
              <a:effectLst/>
              <a:ea typeface="Times New Roman" panose="02020603050405020304" pitchFamily="18" charset="0"/>
            </a:endParaRPr>
          </a:p>
          <a:p>
            <a:pPr lvl="1"/>
            <a:endParaRPr lang="fr-FR" sz="2200" dirty="0">
              <a:effectLst/>
              <a:ea typeface="Times New Roman" panose="02020603050405020304" pitchFamily="18" charset="0"/>
            </a:endParaRPr>
          </a:p>
        </p:txBody>
      </p:sp>
    </p:spTree>
    <p:extLst>
      <p:ext uri="{BB962C8B-B14F-4D97-AF65-F5344CB8AC3E}">
        <p14:creationId xmlns:p14="http://schemas.microsoft.com/office/powerpoint/2010/main" val="28506862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1EC83E-160F-7EE8-34DD-BC1F21BDD898}"/>
              </a:ext>
            </a:extLst>
          </p:cNvPr>
          <p:cNvSpPr>
            <a:spLocks noGrp="1"/>
          </p:cNvSpPr>
          <p:nvPr>
            <p:ph type="title"/>
          </p:nvPr>
        </p:nvSpPr>
        <p:spPr>
          <a:xfrm>
            <a:off x="7050001" y="368625"/>
            <a:ext cx="4402039" cy="1123380"/>
          </a:xfrm>
        </p:spPr>
        <p:txBody>
          <a:bodyPr anchor="b">
            <a:normAutofit/>
          </a:bodyPr>
          <a:lstStyle/>
          <a:p>
            <a:pPr algn="r"/>
            <a:r>
              <a:rPr lang="fr-FR" sz="3600" b="1" dirty="0">
                <a:latin typeface="+mn-lt"/>
              </a:rPr>
              <a:t>Les symboles des jeux olympiques </a:t>
            </a:r>
          </a:p>
        </p:txBody>
      </p:sp>
      <p:sp>
        <p:nvSpPr>
          <p:cNvPr id="3" name="Espace réservé du contenu 2">
            <a:extLst>
              <a:ext uri="{FF2B5EF4-FFF2-40B4-BE49-F238E27FC236}">
                <a16:creationId xmlns:a16="http://schemas.microsoft.com/office/drawing/2014/main" id="{DDB4F393-6B6D-D253-19D6-D8324CEF2832}"/>
              </a:ext>
            </a:extLst>
          </p:cNvPr>
          <p:cNvSpPr>
            <a:spLocks noGrp="1"/>
          </p:cNvSpPr>
          <p:nvPr>
            <p:ph idx="1"/>
          </p:nvPr>
        </p:nvSpPr>
        <p:spPr>
          <a:xfrm>
            <a:off x="7050001" y="1622469"/>
            <a:ext cx="4806266" cy="5105067"/>
          </a:xfrm>
        </p:spPr>
        <p:txBody>
          <a:bodyPr anchor="t" anchorCtr="0">
            <a:normAutofit/>
          </a:bodyPr>
          <a:lstStyle/>
          <a:p>
            <a:pPr marL="0" indent="0">
              <a:buNone/>
            </a:pPr>
            <a:r>
              <a:rPr lang="fr-FR" sz="2400" b="1" dirty="0"/>
              <a:t>La flamme </a:t>
            </a:r>
          </a:p>
          <a:p>
            <a:pPr marL="0" indent="0">
              <a:buNone/>
            </a:pPr>
            <a:r>
              <a:rPr lang="fr-FR" sz="2000" dirty="0"/>
              <a:t>Une flamme brûle dans le stade pendant toute la durée des Jeux Olympiques. </a:t>
            </a:r>
            <a:r>
              <a:rPr lang="fr-FR" sz="2000" b="1" dirty="0"/>
              <a:t>Elle représente un idéal de paix et d'amitié entre les peuples</a:t>
            </a:r>
            <a:r>
              <a:rPr lang="fr-FR" sz="2000" dirty="0"/>
              <a:t>. Cette flamme  rappelle les Jeux de l'Antiquité. Des messagers parcouraient le monde grec pour annoncer les dates des compétitions.</a:t>
            </a:r>
          </a:p>
          <a:p>
            <a:pPr marL="0" indent="0">
              <a:buNone/>
            </a:pPr>
            <a:r>
              <a:rPr lang="fr-FR" sz="2400" b="1" dirty="0"/>
              <a:t>Les médailles </a:t>
            </a:r>
          </a:p>
          <a:p>
            <a:pPr marL="0" indent="0">
              <a:buNone/>
            </a:pPr>
            <a:r>
              <a:rPr lang="fr-FR" sz="2000" dirty="0"/>
              <a:t>Les gagnants reçoivent une médailles en OR, ARGENT et BRONZE selon qu’ils arrivent 1</a:t>
            </a:r>
            <a:r>
              <a:rPr lang="fr-FR" sz="2000" baseline="30000" dirty="0"/>
              <a:t>er</a:t>
            </a:r>
            <a:r>
              <a:rPr lang="fr-FR" sz="2000" dirty="0"/>
              <a:t>, 2</a:t>
            </a:r>
            <a:r>
              <a:rPr lang="fr-FR" sz="2000" baseline="30000" dirty="0"/>
              <a:t>ème</a:t>
            </a:r>
            <a:r>
              <a:rPr lang="fr-FR" sz="2000" dirty="0"/>
              <a:t> ou 3</a:t>
            </a:r>
            <a:r>
              <a:rPr lang="fr-FR" sz="2000" baseline="30000" dirty="0"/>
              <a:t>ème</a:t>
            </a:r>
            <a:r>
              <a:rPr lang="fr-FR" sz="2000" dirty="0"/>
              <a:t> </a:t>
            </a:r>
          </a:p>
          <a:p>
            <a:pPr marL="0" indent="0">
              <a:buNone/>
            </a:pPr>
            <a:r>
              <a:rPr lang="fr-FR" sz="2400" b="1" dirty="0"/>
              <a:t>Le drapeau </a:t>
            </a:r>
          </a:p>
          <a:p>
            <a:pPr marL="0" indent="0">
              <a:buNone/>
            </a:pPr>
            <a:r>
              <a:rPr lang="fr-FR" sz="2000" dirty="0"/>
              <a:t>Il représente les 5 continents qui participent aux épreuves </a:t>
            </a:r>
          </a:p>
          <a:p>
            <a:pPr marL="0" indent="0">
              <a:buNone/>
            </a:pPr>
            <a:endParaRPr lang="fr-FR" sz="2000" dirty="0"/>
          </a:p>
        </p:txBody>
      </p:sp>
      <p:pic>
        <p:nvPicPr>
          <p:cNvPr id="6" name="Image 5">
            <a:extLst>
              <a:ext uri="{FF2B5EF4-FFF2-40B4-BE49-F238E27FC236}">
                <a16:creationId xmlns:a16="http://schemas.microsoft.com/office/drawing/2014/main" id="{D080EF96-5D58-3B49-27C0-3A4270CA2650}"/>
              </a:ext>
            </a:extLst>
          </p:cNvPr>
          <p:cNvPicPr>
            <a:picLocks noChangeAspect="1"/>
          </p:cNvPicPr>
          <p:nvPr/>
        </p:nvPicPr>
        <p:blipFill>
          <a:blip r:embed="rId2">
            <a:extLst>
              <a:ext uri="{28A0092B-C50C-407E-A947-70E740481C1C}">
                <a14:useLocalDpi xmlns:a14="http://schemas.microsoft.com/office/drawing/2010/main" val="0"/>
              </a:ext>
            </a:extLst>
          </a:blip>
          <a:srcRect t="3042" b="3042"/>
          <a:stretch/>
        </p:blipFill>
        <p:spPr>
          <a:xfrm>
            <a:off x="1799096" y="641336"/>
            <a:ext cx="2587084" cy="2429686"/>
          </a:xfrm>
          <a:prstGeom prst="rect">
            <a:avLst/>
          </a:prstGeom>
        </p:spPr>
      </p:pic>
      <p:pic>
        <p:nvPicPr>
          <p:cNvPr id="9" name="Image 8">
            <a:extLst>
              <a:ext uri="{FF2B5EF4-FFF2-40B4-BE49-F238E27FC236}">
                <a16:creationId xmlns:a16="http://schemas.microsoft.com/office/drawing/2014/main" id="{DDCD0B9E-B8AC-5221-0EFE-AF0C832C1A7E}"/>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294794" y="3418820"/>
            <a:ext cx="2797844" cy="2797844"/>
          </a:xfrm>
          <a:prstGeom prst="rect">
            <a:avLst/>
          </a:prstGeom>
        </p:spPr>
      </p:pic>
      <p:pic>
        <p:nvPicPr>
          <p:cNvPr id="7" name="Image 6">
            <a:extLst>
              <a:ext uri="{FF2B5EF4-FFF2-40B4-BE49-F238E27FC236}">
                <a16:creationId xmlns:a16="http://schemas.microsoft.com/office/drawing/2014/main" id="{D9457A7C-1BA4-993B-DE61-38B325118C3B}"/>
              </a:ext>
            </a:extLst>
          </p:cNvPr>
          <p:cNvPicPr>
            <a:picLocks noChangeAspect="1"/>
          </p:cNvPicPr>
          <p:nvPr/>
        </p:nvPicPr>
        <p:blipFill>
          <a:blip r:embed="rId4">
            <a:extLst>
              <a:ext uri="{28A0092B-C50C-407E-A947-70E740481C1C}">
                <a14:useLocalDpi xmlns:a14="http://schemas.microsoft.com/office/drawing/2010/main" val="0"/>
              </a:ext>
            </a:extLst>
          </a:blip>
          <a:srcRect l="10984" r="10984"/>
          <a:stretch/>
        </p:blipFill>
        <p:spPr>
          <a:xfrm>
            <a:off x="3717421" y="3429000"/>
            <a:ext cx="2880160" cy="2429686"/>
          </a:xfrm>
          <a:prstGeom prst="rect">
            <a:avLst/>
          </a:prstGeom>
        </p:spPr>
      </p:pic>
    </p:spTree>
    <p:extLst>
      <p:ext uri="{BB962C8B-B14F-4D97-AF65-F5344CB8AC3E}">
        <p14:creationId xmlns:p14="http://schemas.microsoft.com/office/powerpoint/2010/main" val="13342911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1040">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139457F-0161-8499-3830-7AB9CC0962B3}"/>
              </a:ext>
            </a:extLst>
          </p:cNvPr>
          <p:cNvSpPr>
            <a:spLocks noGrp="1"/>
          </p:cNvSpPr>
          <p:nvPr>
            <p:ph type="title"/>
          </p:nvPr>
        </p:nvSpPr>
        <p:spPr>
          <a:xfrm>
            <a:off x="731346" y="99917"/>
            <a:ext cx="8508188" cy="1684638"/>
          </a:xfrm>
        </p:spPr>
        <p:txBody>
          <a:bodyPr vert="horz" lIns="91440" tIns="45720" rIns="91440" bIns="45720" rtlCol="0" anchor="ctr">
            <a:normAutofit/>
          </a:bodyPr>
          <a:lstStyle/>
          <a:p>
            <a:r>
              <a:rPr lang="en-US" sz="4000" dirty="0"/>
              <a:t>LE DRAPEAU</a:t>
            </a:r>
          </a:p>
        </p:txBody>
      </p:sp>
      <p:sp>
        <p:nvSpPr>
          <p:cNvPr id="5" name="ZoneTexte 4">
            <a:extLst>
              <a:ext uri="{FF2B5EF4-FFF2-40B4-BE49-F238E27FC236}">
                <a16:creationId xmlns:a16="http://schemas.microsoft.com/office/drawing/2014/main" id="{74A37E39-5C73-9DE0-3FD8-26DC8387795B}"/>
              </a:ext>
            </a:extLst>
          </p:cNvPr>
          <p:cNvSpPr txBox="1"/>
          <p:nvPr/>
        </p:nvSpPr>
        <p:spPr>
          <a:xfrm>
            <a:off x="841249" y="1784555"/>
            <a:ext cx="5724831" cy="4315564"/>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800" dirty="0"/>
              <a:t>Des </a:t>
            </a:r>
            <a:r>
              <a:rPr lang="fr-FR" sz="2800" dirty="0"/>
              <a:t>anneaux</a:t>
            </a:r>
            <a:r>
              <a:rPr lang="en-US" sz="2800" dirty="0"/>
              <a:t> bleus, jaune, noir, vert, rouge </a:t>
            </a:r>
            <a:r>
              <a:rPr lang="en-US" sz="2800" dirty="0" err="1"/>
              <a:t>sont</a:t>
            </a:r>
            <a:r>
              <a:rPr lang="en-US" sz="2800" dirty="0"/>
              <a:t> au </a:t>
            </a:r>
            <a:r>
              <a:rPr lang="en-US" sz="2800" dirty="0" err="1"/>
              <a:t>centre</a:t>
            </a:r>
            <a:r>
              <a:rPr lang="en-US" sz="2800" dirty="0"/>
              <a:t> du </a:t>
            </a:r>
            <a:r>
              <a:rPr lang="en-US" sz="2800" dirty="0" err="1"/>
              <a:t>drapeau</a:t>
            </a:r>
            <a:r>
              <a:rPr lang="en-US" sz="2800" dirty="0"/>
              <a:t>. </a:t>
            </a:r>
          </a:p>
          <a:p>
            <a:pPr indent="-228600" defTabSz="914400">
              <a:lnSpc>
                <a:spcPct val="90000"/>
              </a:lnSpc>
              <a:spcAft>
                <a:spcPts val="600"/>
              </a:spcAft>
              <a:buFont typeface="Arial" panose="020B0604020202020204" pitchFamily="34" charset="0"/>
              <a:buChar char="•"/>
            </a:pPr>
            <a:endParaRPr lang="en-US" sz="2800" dirty="0"/>
          </a:p>
          <a:p>
            <a:pPr indent="-228600" defTabSz="914400">
              <a:lnSpc>
                <a:spcPct val="90000"/>
              </a:lnSpc>
              <a:spcAft>
                <a:spcPts val="600"/>
              </a:spcAft>
              <a:buFont typeface="Arial" panose="020B0604020202020204" pitchFamily="34" charset="0"/>
              <a:buChar char="•"/>
            </a:pPr>
            <a:r>
              <a:rPr lang="en-US" sz="2800" dirty="0" err="1"/>
              <a:t>Ils</a:t>
            </a:r>
            <a:r>
              <a:rPr lang="en-US" sz="2800" dirty="0"/>
              <a:t> </a:t>
            </a:r>
            <a:r>
              <a:rPr lang="en-US" sz="2800" dirty="0" err="1"/>
              <a:t>représentent</a:t>
            </a:r>
            <a:r>
              <a:rPr lang="en-US" sz="2800" dirty="0"/>
              <a:t> les 5 continents : </a:t>
            </a:r>
          </a:p>
          <a:p>
            <a:pPr lvl="1" indent="-228600" defTabSz="914400">
              <a:lnSpc>
                <a:spcPct val="90000"/>
              </a:lnSpc>
              <a:spcAft>
                <a:spcPts val="600"/>
              </a:spcAft>
              <a:buFont typeface="Arial" panose="020B0604020202020204" pitchFamily="34" charset="0"/>
              <a:buChar char="•"/>
            </a:pPr>
            <a:r>
              <a:rPr lang="en-US" sz="2000" dirty="0"/>
              <a:t>le bleu </a:t>
            </a:r>
            <a:r>
              <a:rPr lang="en-US" sz="2000" dirty="0" err="1"/>
              <a:t>l’Europe</a:t>
            </a:r>
            <a:r>
              <a:rPr lang="en-US" sz="2000" dirty="0"/>
              <a:t>, </a:t>
            </a:r>
          </a:p>
          <a:p>
            <a:pPr lvl="1" indent="-228600" defTabSz="914400">
              <a:lnSpc>
                <a:spcPct val="90000"/>
              </a:lnSpc>
              <a:spcAft>
                <a:spcPts val="600"/>
              </a:spcAft>
              <a:buFont typeface="Arial" panose="020B0604020202020204" pitchFamily="34" charset="0"/>
              <a:buChar char="•"/>
            </a:pPr>
            <a:r>
              <a:rPr lang="en-US" sz="2000" dirty="0"/>
              <a:t>le jaune </a:t>
            </a:r>
            <a:r>
              <a:rPr lang="en-US" sz="2000" dirty="0" err="1"/>
              <a:t>l’Asie</a:t>
            </a:r>
            <a:r>
              <a:rPr lang="en-US" sz="2000" dirty="0"/>
              <a:t>, </a:t>
            </a:r>
          </a:p>
          <a:p>
            <a:pPr lvl="1" indent="-228600" defTabSz="914400">
              <a:lnSpc>
                <a:spcPct val="90000"/>
              </a:lnSpc>
              <a:spcAft>
                <a:spcPts val="600"/>
              </a:spcAft>
              <a:buFont typeface="Arial" panose="020B0604020202020204" pitchFamily="34" charset="0"/>
              <a:buChar char="•"/>
            </a:pPr>
            <a:r>
              <a:rPr lang="en-US" sz="2000" dirty="0"/>
              <a:t>le noir </a:t>
            </a:r>
            <a:r>
              <a:rPr lang="en-US" sz="2000" dirty="0" err="1"/>
              <a:t>l’Afrique</a:t>
            </a:r>
            <a:r>
              <a:rPr lang="en-US" sz="2000" dirty="0"/>
              <a:t>, </a:t>
            </a:r>
          </a:p>
          <a:p>
            <a:pPr lvl="1" indent="-228600" defTabSz="914400">
              <a:lnSpc>
                <a:spcPct val="90000"/>
              </a:lnSpc>
              <a:spcAft>
                <a:spcPts val="600"/>
              </a:spcAft>
              <a:buFont typeface="Arial" panose="020B0604020202020204" pitchFamily="34" charset="0"/>
              <a:buChar char="•"/>
            </a:pPr>
            <a:r>
              <a:rPr lang="en-US" sz="2000" dirty="0"/>
              <a:t>le vert </a:t>
            </a:r>
            <a:r>
              <a:rPr lang="en-US" sz="2000" dirty="0" err="1"/>
              <a:t>l’Océanie</a:t>
            </a:r>
            <a:r>
              <a:rPr lang="en-US" sz="2000" dirty="0"/>
              <a:t> </a:t>
            </a:r>
          </a:p>
          <a:p>
            <a:pPr lvl="1" indent="-228600" defTabSz="914400">
              <a:lnSpc>
                <a:spcPct val="90000"/>
              </a:lnSpc>
              <a:spcAft>
                <a:spcPts val="600"/>
              </a:spcAft>
              <a:buFont typeface="Arial" panose="020B0604020202020204" pitchFamily="34" charset="0"/>
              <a:buChar char="•"/>
            </a:pPr>
            <a:r>
              <a:rPr lang="en-US" sz="2000" dirty="0"/>
              <a:t>le rouge </a:t>
            </a:r>
            <a:r>
              <a:rPr lang="en-US" sz="2000" dirty="0" err="1"/>
              <a:t>l’Amérique</a:t>
            </a:r>
            <a:r>
              <a:rPr lang="en-US" sz="2000" dirty="0"/>
              <a:t>. </a:t>
            </a:r>
            <a:endParaRPr lang="en-US" sz="2000" b="1" dirty="0"/>
          </a:p>
          <a:p>
            <a:pPr indent="-228600" defTabSz="914400">
              <a:lnSpc>
                <a:spcPct val="90000"/>
              </a:lnSpc>
              <a:spcAft>
                <a:spcPts val="600"/>
              </a:spcAft>
              <a:buFont typeface="Arial" panose="020B0604020202020204" pitchFamily="34" charset="0"/>
              <a:buChar char="•"/>
            </a:pPr>
            <a:endParaRPr lang="en-US" sz="2000" dirty="0"/>
          </a:p>
        </p:txBody>
      </p:sp>
      <p:pic>
        <p:nvPicPr>
          <p:cNvPr id="1034" name="Picture 10" descr="gif JO 2021 - VL Média">
            <a:hlinkClick r:id="rId2"/>
            <a:extLst>
              <a:ext uri="{FF2B5EF4-FFF2-40B4-BE49-F238E27FC236}">
                <a16:creationId xmlns:a16="http://schemas.microsoft.com/office/drawing/2014/main" id="{FB1333E7-49DC-FDF5-1C19-E2CB8DBD6C3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91850" y="3321243"/>
            <a:ext cx="5528107" cy="2777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86726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1EC83E-160F-7EE8-34DD-BC1F21BDD898}"/>
              </a:ext>
            </a:extLst>
          </p:cNvPr>
          <p:cNvSpPr>
            <a:spLocks noGrp="1"/>
          </p:cNvSpPr>
          <p:nvPr>
            <p:ph type="title"/>
          </p:nvPr>
        </p:nvSpPr>
        <p:spPr>
          <a:xfrm>
            <a:off x="6234867" y="568517"/>
            <a:ext cx="5248219" cy="1067209"/>
          </a:xfrm>
        </p:spPr>
        <p:txBody>
          <a:bodyPr anchor="b">
            <a:normAutofit/>
          </a:bodyPr>
          <a:lstStyle/>
          <a:p>
            <a:pPr algn="r"/>
            <a:r>
              <a:rPr lang="fr-FR" sz="3400" b="1" dirty="0"/>
              <a:t>Les sports des jeux modernes en été</a:t>
            </a:r>
          </a:p>
        </p:txBody>
      </p:sp>
      <p:sp>
        <p:nvSpPr>
          <p:cNvPr id="3" name="Espace réservé du contenu 2">
            <a:extLst>
              <a:ext uri="{FF2B5EF4-FFF2-40B4-BE49-F238E27FC236}">
                <a16:creationId xmlns:a16="http://schemas.microsoft.com/office/drawing/2014/main" id="{DDB4F393-6B6D-D253-19D6-D8324CEF2832}"/>
              </a:ext>
            </a:extLst>
          </p:cNvPr>
          <p:cNvSpPr>
            <a:spLocks noGrp="1"/>
          </p:cNvSpPr>
          <p:nvPr>
            <p:ph idx="1"/>
          </p:nvPr>
        </p:nvSpPr>
        <p:spPr>
          <a:xfrm>
            <a:off x="6234868" y="1997612"/>
            <a:ext cx="5413181" cy="4473526"/>
          </a:xfrm>
        </p:spPr>
        <p:txBody>
          <a:bodyPr>
            <a:noAutofit/>
          </a:bodyPr>
          <a:lstStyle/>
          <a:p>
            <a:pPr marL="0" indent="0">
              <a:buNone/>
            </a:pPr>
            <a:r>
              <a:rPr lang="fr-FR" sz="2600" dirty="0"/>
              <a:t>Aujourd’hui, les JO d’été comprennent 34 sports et 44 disciplines :</a:t>
            </a:r>
          </a:p>
          <a:p>
            <a:pPr marL="0" indent="0">
              <a:buNone/>
            </a:pPr>
            <a:r>
              <a:rPr lang="fr-FR" sz="2600" dirty="0"/>
              <a:t> </a:t>
            </a:r>
          </a:p>
          <a:p>
            <a:r>
              <a:rPr lang="fr-FR" sz="2400" dirty="0"/>
              <a:t>Athlétisme, aviron, badminton, basketball, boxe, canoë, cyclisme sur piste/sur route, BMX, VTT, escrime, </a:t>
            </a:r>
            <a:r>
              <a:rPr lang="fr-FR" sz="2400" b="1" dirty="0"/>
              <a:t>football</a:t>
            </a:r>
            <a:r>
              <a:rPr lang="fr-FR" sz="2400" dirty="0"/>
              <a:t>, golf, gymnastique artistique et rythmique, trampoline, haltérophilie, handball, hockey, judo, lutte, pentathlon moderne, rugby, natation...</a:t>
            </a:r>
          </a:p>
        </p:txBody>
      </p:sp>
      <p:pic>
        <p:nvPicPr>
          <p:cNvPr id="5" name="Image 4">
            <a:extLst>
              <a:ext uri="{FF2B5EF4-FFF2-40B4-BE49-F238E27FC236}">
                <a16:creationId xmlns:a16="http://schemas.microsoft.com/office/drawing/2014/main" id="{E86B7D06-A3D5-B86A-106A-4F97B9490FCE}"/>
              </a:ext>
            </a:extLst>
          </p:cNvPr>
          <p:cNvPicPr>
            <a:picLocks noChangeAspect="1"/>
          </p:cNvPicPr>
          <p:nvPr/>
        </p:nvPicPr>
        <p:blipFill rotWithShape="1">
          <a:blip r:embed="rId2">
            <a:extLst>
              <a:ext uri="{28A0092B-C50C-407E-A947-70E740481C1C}">
                <a14:useLocalDpi xmlns:a14="http://schemas.microsoft.com/office/drawing/2010/main" val="0"/>
              </a:ext>
            </a:extLst>
          </a:blip>
          <a:srcRect l="9753" r="11420" b="4"/>
          <a:stretch/>
        </p:blipFill>
        <p:spPr>
          <a:xfrm>
            <a:off x="180214" y="-1"/>
            <a:ext cx="3296556" cy="2780924"/>
          </a:xfrm>
          <a:custGeom>
            <a:avLst/>
            <a:gdLst/>
            <a:ahLst/>
            <a:cxnLst/>
            <a:rect l="l" t="t" r="r" b="b"/>
            <a:pathLst>
              <a:path w="3296556" h="2780924">
                <a:moveTo>
                  <a:pt x="452902" y="0"/>
                </a:moveTo>
                <a:lnTo>
                  <a:pt x="2843654" y="0"/>
                </a:lnTo>
                <a:lnTo>
                  <a:pt x="2920169" y="84188"/>
                </a:lnTo>
                <a:cubicBezTo>
                  <a:pt x="3155306" y="369108"/>
                  <a:pt x="3296556" y="734382"/>
                  <a:pt x="3296556" y="1132646"/>
                </a:cubicBezTo>
                <a:cubicBezTo>
                  <a:pt x="3296556" y="2042964"/>
                  <a:pt x="2558596" y="2780924"/>
                  <a:pt x="1648278" y="2780924"/>
                </a:cubicBezTo>
                <a:cubicBezTo>
                  <a:pt x="737960" y="2780924"/>
                  <a:pt x="0" y="2042964"/>
                  <a:pt x="0" y="1132646"/>
                </a:cubicBezTo>
                <a:cubicBezTo>
                  <a:pt x="0" y="734382"/>
                  <a:pt x="141250" y="369108"/>
                  <a:pt x="376387" y="84188"/>
                </a:cubicBezTo>
                <a:close/>
              </a:path>
            </a:pathLst>
          </a:custGeom>
          <a:ln w="28575">
            <a:noFill/>
          </a:ln>
        </p:spPr>
      </p:pic>
      <p:pic>
        <p:nvPicPr>
          <p:cNvPr id="7" name="Image 6">
            <a:extLst>
              <a:ext uri="{FF2B5EF4-FFF2-40B4-BE49-F238E27FC236}">
                <a16:creationId xmlns:a16="http://schemas.microsoft.com/office/drawing/2014/main" id="{D9457A7C-1BA4-993B-DE61-38B325118C3B}"/>
              </a:ext>
            </a:extLst>
          </p:cNvPr>
          <p:cNvPicPr>
            <a:picLocks noChangeAspect="1"/>
          </p:cNvPicPr>
          <p:nvPr/>
        </p:nvPicPr>
        <p:blipFill rotWithShape="1">
          <a:blip r:embed="rId3">
            <a:extLst>
              <a:ext uri="{28A0092B-C50C-407E-A947-70E740481C1C}">
                <a14:useLocalDpi xmlns:a14="http://schemas.microsoft.com/office/drawing/2010/main" val="0"/>
              </a:ext>
            </a:extLst>
          </a:blip>
          <a:srcRect l="10000" r="23249" b="-1"/>
          <a:stretch/>
        </p:blipFill>
        <p:spPr>
          <a:xfrm>
            <a:off x="234712" y="3059912"/>
            <a:ext cx="2025748" cy="2025748"/>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pic>
        <p:nvPicPr>
          <p:cNvPr id="6" name="Image 5">
            <a:extLst>
              <a:ext uri="{FF2B5EF4-FFF2-40B4-BE49-F238E27FC236}">
                <a16:creationId xmlns:a16="http://schemas.microsoft.com/office/drawing/2014/main" id="{D080EF96-5D58-3B49-27C0-3A4270CA2650}"/>
              </a:ext>
            </a:extLst>
          </p:cNvPr>
          <p:cNvPicPr>
            <a:picLocks noChangeAspect="1"/>
          </p:cNvPicPr>
          <p:nvPr/>
        </p:nvPicPr>
        <p:blipFill rotWithShape="1">
          <a:blip r:embed="rId4">
            <a:extLst>
              <a:ext uri="{28A0092B-C50C-407E-A947-70E740481C1C}">
                <a14:useLocalDpi xmlns:a14="http://schemas.microsoft.com/office/drawing/2010/main" val="0"/>
              </a:ext>
            </a:extLst>
          </a:blip>
          <a:srcRect l="18181" r="15316" b="-4"/>
          <a:stretch/>
        </p:blipFill>
        <p:spPr>
          <a:xfrm>
            <a:off x="3561432" y="1574592"/>
            <a:ext cx="2167719" cy="2167719"/>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pic>
        <p:nvPicPr>
          <p:cNvPr id="9" name="Image 8">
            <a:extLst>
              <a:ext uri="{FF2B5EF4-FFF2-40B4-BE49-F238E27FC236}">
                <a16:creationId xmlns:a16="http://schemas.microsoft.com/office/drawing/2014/main" id="{DDCD0B9E-B8AC-5221-0EFE-AF0C832C1A7E}"/>
              </a:ext>
            </a:extLst>
          </p:cNvPr>
          <p:cNvPicPr>
            <a:picLocks noChangeAspect="1"/>
          </p:cNvPicPr>
          <p:nvPr/>
        </p:nvPicPr>
        <p:blipFill rotWithShape="1">
          <a:blip r:embed="rId5">
            <a:extLst>
              <a:ext uri="{28A0092B-C50C-407E-A947-70E740481C1C}">
                <a14:useLocalDpi xmlns:a14="http://schemas.microsoft.com/office/drawing/2010/main" val="0"/>
              </a:ext>
            </a:extLst>
          </a:blip>
          <a:srcRect l="19070" r="21037" b="3"/>
          <a:stretch/>
        </p:blipFill>
        <p:spPr>
          <a:xfrm>
            <a:off x="2251841" y="4072572"/>
            <a:ext cx="2965878" cy="2785428"/>
          </a:xfrm>
          <a:custGeom>
            <a:avLst/>
            <a:gdLst/>
            <a:ahLst/>
            <a:cxnLst/>
            <a:rect l="l" t="t" r="r" b="b"/>
            <a:pathLst>
              <a:path w="2965878" h="2785428">
                <a:moveTo>
                  <a:pt x="1482939" y="0"/>
                </a:moveTo>
                <a:cubicBezTo>
                  <a:pt x="2301943" y="0"/>
                  <a:pt x="2965878" y="663935"/>
                  <a:pt x="2965878" y="1482939"/>
                </a:cubicBezTo>
                <a:cubicBezTo>
                  <a:pt x="2965878" y="1994817"/>
                  <a:pt x="2706529" y="2446120"/>
                  <a:pt x="2312064" y="2712615"/>
                </a:cubicBezTo>
                <a:lnTo>
                  <a:pt x="2192211" y="2785428"/>
                </a:lnTo>
                <a:lnTo>
                  <a:pt x="773668" y="2785428"/>
                </a:lnTo>
                <a:lnTo>
                  <a:pt x="653814" y="2712615"/>
                </a:lnTo>
                <a:cubicBezTo>
                  <a:pt x="259350" y="2446120"/>
                  <a:pt x="0" y="1994817"/>
                  <a:pt x="0" y="1482939"/>
                </a:cubicBezTo>
                <a:cubicBezTo>
                  <a:pt x="0" y="663935"/>
                  <a:pt x="663935" y="0"/>
                  <a:pt x="1482939" y="0"/>
                </a:cubicBezTo>
                <a:close/>
              </a:path>
            </a:pathLst>
          </a:custGeom>
          <a:ln w="28575">
            <a:noFill/>
          </a:ln>
        </p:spPr>
      </p:pic>
    </p:spTree>
    <p:extLst>
      <p:ext uri="{BB962C8B-B14F-4D97-AF65-F5344CB8AC3E}">
        <p14:creationId xmlns:p14="http://schemas.microsoft.com/office/powerpoint/2010/main" val="11884759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1EC83E-160F-7EE8-34DD-BC1F21BDD898}"/>
              </a:ext>
            </a:extLst>
          </p:cNvPr>
          <p:cNvSpPr>
            <a:spLocks noGrp="1"/>
          </p:cNvSpPr>
          <p:nvPr>
            <p:ph type="title"/>
          </p:nvPr>
        </p:nvSpPr>
        <p:spPr>
          <a:xfrm>
            <a:off x="6234867" y="568517"/>
            <a:ext cx="5248219" cy="1067209"/>
          </a:xfrm>
        </p:spPr>
        <p:txBody>
          <a:bodyPr anchor="b">
            <a:normAutofit/>
          </a:bodyPr>
          <a:lstStyle/>
          <a:p>
            <a:pPr algn="r"/>
            <a:r>
              <a:rPr lang="fr-FR" sz="3400" b="1" dirty="0"/>
              <a:t>Les sports des jeux modernes en hiver</a:t>
            </a:r>
          </a:p>
        </p:txBody>
      </p:sp>
      <p:sp>
        <p:nvSpPr>
          <p:cNvPr id="3" name="Espace réservé du contenu 2">
            <a:extLst>
              <a:ext uri="{FF2B5EF4-FFF2-40B4-BE49-F238E27FC236}">
                <a16:creationId xmlns:a16="http://schemas.microsoft.com/office/drawing/2014/main" id="{DDB4F393-6B6D-D253-19D6-D8324CEF2832}"/>
              </a:ext>
            </a:extLst>
          </p:cNvPr>
          <p:cNvSpPr>
            <a:spLocks noGrp="1"/>
          </p:cNvSpPr>
          <p:nvPr>
            <p:ph idx="1"/>
          </p:nvPr>
        </p:nvSpPr>
        <p:spPr>
          <a:xfrm>
            <a:off x="6234868" y="2025748"/>
            <a:ext cx="5553858" cy="4473525"/>
          </a:xfrm>
        </p:spPr>
        <p:txBody>
          <a:bodyPr anchorCtr="0">
            <a:normAutofit/>
          </a:bodyPr>
          <a:lstStyle/>
          <a:p>
            <a:pPr marL="0" indent="0">
              <a:buNone/>
            </a:pPr>
            <a:r>
              <a:rPr lang="fr-FR" sz="2600" dirty="0"/>
              <a:t>Les JO d’hiver, également tous les 4 ans en alterné avec les jeux d’été, comprennent 7 sports et 15 disciplines :</a:t>
            </a:r>
          </a:p>
          <a:p>
            <a:pPr marL="0" indent="0">
              <a:buNone/>
            </a:pPr>
            <a:r>
              <a:rPr lang="fr-FR" sz="2400" dirty="0"/>
              <a:t> </a:t>
            </a:r>
          </a:p>
          <a:p>
            <a:r>
              <a:rPr lang="fr-FR" sz="2400" dirty="0"/>
              <a:t>biathlon, bobsleigh (skeleton, bobsleigh), curling, hockey sur glace, luge, patinage (patinage artistique, patinage de vitesse, patinage de vitesse sur piste courte (short-track)) et ski (ski alpin, ski de fond, saut à ski, combiné nordique, ski acrobatique, snowboard).</a:t>
            </a:r>
          </a:p>
        </p:txBody>
      </p:sp>
      <p:pic>
        <p:nvPicPr>
          <p:cNvPr id="7" name="Image 6">
            <a:extLst>
              <a:ext uri="{FF2B5EF4-FFF2-40B4-BE49-F238E27FC236}">
                <a16:creationId xmlns:a16="http://schemas.microsoft.com/office/drawing/2014/main" id="{D9457A7C-1BA4-993B-DE61-38B325118C3B}"/>
              </a:ext>
            </a:extLst>
          </p:cNvPr>
          <p:cNvPicPr>
            <a:picLocks noChangeAspect="1"/>
          </p:cNvPicPr>
          <p:nvPr/>
        </p:nvPicPr>
        <p:blipFill rotWithShape="1">
          <a:blip r:embed="rId2">
            <a:extLst>
              <a:ext uri="{28A0092B-C50C-407E-A947-70E740481C1C}">
                <a14:useLocalDpi xmlns:a14="http://schemas.microsoft.com/office/drawing/2010/main" val="0"/>
              </a:ext>
            </a:extLst>
          </a:blip>
          <a:srcRect r="33322" b="3"/>
          <a:stretch/>
        </p:blipFill>
        <p:spPr>
          <a:xfrm>
            <a:off x="180214" y="-1"/>
            <a:ext cx="3296556" cy="2780924"/>
          </a:xfrm>
          <a:custGeom>
            <a:avLst/>
            <a:gdLst/>
            <a:ahLst/>
            <a:cxnLst/>
            <a:rect l="l" t="t" r="r" b="b"/>
            <a:pathLst>
              <a:path w="3296556" h="2780924">
                <a:moveTo>
                  <a:pt x="452902" y="0"/>
                </a:moveTo>
                <a:lnTo>
                  <a:pt x="2843654" y="0"/>
                </a:lnTo>
                <a:lnTo>
                  <a:pt x="2920169" y="84188"/>
                </a:lnTo>
                <a:cubicBezTo>
                  <a:pt x="3155306" y="369108"/>
                  <a:pt x="3296556" y="734382"/>
                  <a:pt x="3296556" y="1132646"/>
                </a:cubicBezTo>
                <a:cubicBezTo>
                  <a:pt x="3296556" y="2042964"/>
                  <a:pt x="2558596" y="2780924"/>
                  <a:pt x="1648278" y="2780924"/>
                </a:cubicBezTo>
                <a:cubicBezTo>
                  <a:pt x="737960" y="2780924"/>
                  <a:pt x="0" y="2042964"/>
                  <a:pt x="0" y="1132646"/>
                </a:cubicBezTo>
                <a:cubicBezTo>
                  <a:pt x="0" y="734382"/>
                  <a:pt x="141250" y="369108"/>
                  <a:pt x="376387" y="84188"/>
                </a:cubicBezTo>
                <a:close/>
              </a:path>
            </a:pathLst>
          </a:custGeom>
          <a:ln w="28575">
            <a:noFill/>
          </a:ln>
        </p:spPr>
      </p:pic>
      <p:pic>
        <p:nvPicPr>
          <p:cNvPr id="5" name="Image 4">
            <a:extLst>
              <a:ext uri="{FF2B5EF4-FFF2-40B4-BE49-F238E27FC236}">
                <a16:creationId xmlns:a16="http://schemas.microsoft.com/office/drawing/2014/main" id="{E86B7D06-A3D5-B86A-106A-4F97B9490FCE}"/>
              </a:ext>
            </a:extLst>
          </p:cNvPr>
          <p:cNvPicPr>
            <a:picLocks noChangeAspect="1"/>
          </p:cNvPicPr>
          <p:nvPr/>
        </p:nvPicPr>
        <p:blipFill rotWithShape="1">
          <a:blip r:embed="rId3">
            <a:extLst>
              <a:ext uri="{28A0092B-C50C-407E-A947-70E740481C1C}">
                <a14:useLocalDpi xmlns:a14="http://schemas.microsoft.com/office/drawing/2010/main" val="0"/>
              </a:ext>
            </a:extLst>
          </a:blip>
          <a:srcRect l="33250" r="-1" b="-1"/>
          <a:stretch/>
        </p:blipFill>
        <p:spPr>
          <a:xfrm>
            <a:off x="234712" y="3059912"/>
            <a:ext cx="2025748" cy="2025748"/>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pic>
        <p:nvPicPr>
          <p:cNvPr id="9" name="Image 8">
            <a:extLst>
              <a:ext uri="{FF2B5EF4-FFF2-40B4-BE49-F238E27FC236}">
                <a16:creationId xmlns:a16="http://schemas.microsoft.com/office/drawing/2014/main" id="{DDCD0B9E-B8AC-5221-0EFE-AF0C832C1A7E}"/>
              </a:ext>
            </a:extLst>
          </p:cNvPr>
          <p:cNvPicPr>
            <a:picLocks noChangeAspect="1"/>
          </p:cNvPicPr>
          <p:nvPr/>
        </p:nvPicPr>
        <p:blipFill rotWithShape="1">
          <a:blip r:embed="rId4">
            <a:extLst>
              <a:ext uri="{28A0092B-C50C-407E-A947-70E740481C1C}">
                <a14:useLocalDpi xmlns:a14="http://schemas.microsoft.com/office/drawing/2010/main" val="0"/>
              </a:ext>
            </a:extLst>
          </a:blip>
          <a:srcRect l="5056" r="19947" b="4"/>
          <a:stretch/>
        </p:blipFill>
        <p:spPr>
          <a:xfrm>
            <a:off x="3561432" y="1574592"/>
            <a:ext cx="2167719" cy="2167719"/>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pic>
        <p:nvPicPr>
          <p:cNvPr id="6" name="Image 5">
            <a:extLst>
              <a:ext uri="{FF2B5EF4-FFF2-40B4-BE49-F238E27FC236}">
                <a16:creationId xmlns:a16="http://schemas.microsoft.com/office/drawing/2014/main" id="{D080EF96-5D58-3B49-27C0-3A4270CA2650}"/>
              </a:ext>
            </a:extLst>
          </p:cNvPr>
          <p:cNvPicPr>
            <a:picLocks noChangeAspect="1"/>
          </p:cNvPicPr>
          <p:nvPr/>
        </p:nvPicPr>
        <p:blipFill rotWithShape="1">
          <a:blip r:embed="rId5">
            <a:extLst>
              <a:ext uri="{28A0092B-C50C-407E-A947-70E740481C1C}">
                <a14:useLocalDpi xmlns:a14="http://schemas.microsoft.com/office/drawing/2010/main" val="0"/>
              </a:ext>
            </a:extLst>
          </a:blip>
          <a:srcRect l="32768" r="7339" b="3"/>
          <a:stretch/>
        </p:blipFill>
        <p:spPr>
          <a:xfrm>
            <a:off x="2251841" y="4072572"/>
            <a:ext cx="2965878" cy="2785428"/>
          </a:xfrm>
          <a:custGeom>
            <a:avLst/>
            <a:gdLst/>
            <a:ahLst/>
            <a:cxnLst/>
            <a:rect l="l" t="t" r="r" b="b"/>
            <a:pathLst>
              <a:path w="2965878" h="2785428">
                <a:moveTo>
                  <a:pt x="1482939" y="0"/>
                </a:moveTo>
                <a:cubicBezTo>
                  <a:pt x="2301943" y="0"/>
                  <a:pt x="2965878" y="663935"/>
                  <a:pt x="2965878" y="1482939"/>
                </a:cubicBezTo>
                <a:cubicBezTo>
                  <a:pt x="2965878" y="1994817"/>
                  <a:pt x="2706529" y="2446120"/>
                  <a:pt x="2312064" y="2712615"/>
                </a:cubicBezTo>
                <a:lnTo>
                  <a:pt x="2192211" y="2785428"/>
                </a:lnTo>
                <a:lnTo>
                  <a:pt x="773668" y="2785428"/>
                </a:lnTo>
                <a:lnTo>
                  <a:pt x="653814" y="2712615"/>
                </a:lnTo>
                <a:cubicBezTo>
                  <a:pt x="259350" y="2446120"/>
                  <a:pt x="0" y="1994817"/>
                  <a:pt x="0" y="1482939"/>
                </a:cubicBezTo>
                <a:cubicBezTo>
                  <a:pt x="0" y="663935"/>
                  <a:pt x="663935" y="0"/>
                  <a:pt x="1482939" y="0"/>
                </a:cubicBezTo>
                <a:close/>
              </a:path>
            </a:pathLst>
          </a:custGeom>
          <a:ln w="28575">
            <a:noFill/>
          </a:ln>
        </p:spPr>
      </p:pic>
    </p:spTree>
    <p:extLst>
      <p:ext uri="{BB962C8B-B14F-4D97-AF65-F5344CB8AC3E}">
        <p14:creationId xmlns:p14="http://schemas.microsoft.com/office/powerpoint/2010/main" val="854483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12942</TotalTime>
  <Words>838</Words>
  <Application>Microsoft Office PowerPoint</Application>
  <PresentationFormat>Grand écran</PresentationFormat>
  <Paragraphs>90</Paragraphs>
  <Slides>22</Slides>
  <Notes>1</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22</vt:i4>
      </vt:variant>
    </vt:vector>
  </HeadingPairs>
  <TitlesOfParts>
    <vt:vector size="26" baseType="lpstr">
      <vt:lpstr>Arial</vt:lpstr>
      <vt:lpstr>Calibri</vt:lpstr>
      <vt:lpstr>Calibri Light</vt:lpstr>
      <vt:lpstr>Office Theme</vt:lpstr>
      <vt:lpstr>Les jeux olympiques</vt:lpstr>
      <vt:lpstr>L’histoire des jeux olympiques </vt:lpstr>
      <vt:lpstr>Les sports des jeux antiques</vt:lpstr>
      <vt:lpstr>Les jeux olympiques modernes</vt:lpstr>
      <vt:lpstr>Les jeux olympiques modernes</vt:lpstr>
      <vt:lpstr>Les symboles des jeux olympiques </vt:lpstr>
      <vt:lpstr>LE DRAPEAU</vt:lpstr>
      <vt:lpstr>Les sports des jeux modernes en été</vt:lpstr>
      <vt:lpstr>Les sports des jeux modernes en hiver</vt:lpstr>
      <vt:lpstr>En 2024, nous aurons la chance d’avoir les JO à Paris !!!!</vt:lpstr>
      <vt:lpstr>A Paris, il y aura des nouveaux sports Olympique</vt:lpstr>
      <vt:lpstr>Plan des épreuves hors de PARIS</vt:lpstr>
      <vt:lpstr>Les sites historiques de PARIS 2024</vt:lpstr>
      <vt:lpstr>Présentation PowerPoint</vt:lpstr>
      <vt:lpstr>Présentation PowerPoint</vt:lpstr>
      <vt:lpstr>VOICI LA MASCOTTE DE PARIS 2024!!!!!!!</vt:lpstr>
      <vt:lpstr>Les phryges</vt:lpstr>
      <vt:lpstr>Présentation PowerPoint</vt:lpstr>
      <vt:lpstr>LE PHRYGES</vt:lpstr>
      <vt:lpstr>Présentation PowerPoint</vt:lpstr>
      <vt:lpstr>Les prochains JO…</vt:lpstr>
      <vt:lpstr>Merci de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Olivier Ferrer</dc:creator>
  <cp:lastModifiedBy>Olivier Ferrer</cp:lastModifiedBy>
  <cp:revision>50</cp:revision>
  <dcterms:created xsi:type="dcterms:W3CDTF">2022-11-19T09:49:41Z</dcterms:created>
  <dcterms:modified xsi:type="dcterms:W3CDTF">2023-01-15T17:24:58Z</dcterms:modified>
</cp:coreProperties>
</file>