
<file path=[Content_Types].xml><?xml version="1.0" encoding="utf-8"?>
<Types xmlns="http://schemas.openxmlformats.org/package/2006/content-types">
  <Default Extension="png" ContentType="image/png"/>
  <Default Extension="mp3" ContentType="audio/mpeg"/>
  <Default Extension="webm" ContentType="video/webm"/>
  <Default Extension="m4a" ContentType="audio/mp4"/>
  <Default Extension="emf" ContentType="image/x-emf"/>
  <Default Extension="jpeg" ContentType="image/jpeg"/>
  <Default Extension="rels" ContentType="application/vnd.openxmlformats-package.relationships+xml"/>
  <Default Extension="xml" ContentType="application/xml"/>
  <Default Extension="gif" ContentType="image/gif"/>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6"/>
  </p:notesMasterIdLst>
  <p:sldIdLst>
    <p:sldId id="256" r:id="rId2"/>
    <p:sldId id="305" r:id="rId3"/>
    <p:sldId id="257" r:id="rId4"/>
    <p:sldId id="263" r:id="rId5"/>
    <p:sldId id="264" r:id="rId6"/>
    <p:sldId id="258" r:id="rId7"/>
    <p:sldId id="291" r:id="rId8"/>
    <p:sldId id="292" r:id="rId9"/>
    <p:sldId id="290" r:id="rId10"/>
    <p:sldId id="259" r:id="rId11"/>
    <p:sldId id="260" r:id="rId12"/>
    <p:sldId id="293" r:id="rId13"/>
    <p:sldId id="265" r:id="rId14"/>
    <p:sldId id="266" r:id="rId15"/>
    <p:sldId id="267" r:id="rId16"/>
    <p:sldId id="268" r:id="rId17"/>
    <p:sldId id="269" r:id="rId18"/>
    <p:sldId id="294" r:id="rId19"/>
    <p:sldId id="272" r:id="rId20"/>
    <p:sldId id="270" r:id="rId21"/>
    <p:sldId id="271" r:id="rId22"/>
    <p:sldId id="298" r:id="rId23"/>
    <p:sldId id="307" r:id="rId24"/>
    <p:sldId id="274" r:id="rId25"/>
    <p:sldId id="275" r:id="rId26"/>
    <p:sldId id="276" r:id="rId27"/>
    <p:sldId id="303" r:id="rId28"/>
    <p:sldId id="277" r:id="rId29"/>
    <p:sldId id="308" r:id="rId30"/>
    <p:sldId id="301" r:id="rId31"/>
    <p:sldId id="304" r:id="rId32"/>
    <p:sldId id="299" r:id="rId33"/>
    <p:sldId id="278" r:id="rId34"/>
    <p:sldId id="281" r:id="rId35"/>
    <p:sldId id="280" r:id="rId36"/>
    <p:sldId id="279" r:id="rId37"/>
    <p:sldId id="282" r:id="rId38"/>
    <p:sldId id="284" r:id="rId39"/>
    <p:sldId id="285" r:id="rId40"/>
    <p:sldId id="314" r:id="rId41"/>
    <p:sldId id="315" r:id="rId42"/>
    <p:sldId id="296" r:id="rId43"/>
    <p:sldId id="295" r:id="rId44"/>
    <p:sldId id="312" r:id="rId45"/>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266212B-D89D-4202-92B6-3F8A57CD8D36}" v="40" dt="2020-01-11T10:52:16.726"/>
    <p1510:client id="{7EF60576-E747-4D23-A7A2-13FFC1EB06C6}" v="240" dt="2020-01-11T10:40:31.56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828" autoAdjust="0"/>
    <p:restoredTop sz="94660"/>
  </p:normalViewPr>
  <p:slideViewPr>
    <p:cSldViewPr snapToGrid="0">
      <p:cViewPr varScale="1">
        <p:scale>
          <a:sx n="75" d="100"/>
          <a:sy n="75" d="100"/>
        </p:scale>
        <p:origin x="24" y="3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51" Type="http://schemas.microsoft.com/office/2015/10/relationships/revisionInfo" Target="revisionInfo.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167C45B-DCF9-43AC-97B9-DD93B1AF612F}" type="datetimeFigureOut">
              <a:rPr lang="fr-FR" smtClean="0"/>
              <a:t>26/01/2020</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DD12C6F-DF12-43DF-8484-E8BFA472FC94}" type="slidenum">
              <a:rPr lang="fr-FR" smtClean="0"/>
              <a:t>‹N°›</a:t>
            </a:fld>
            <a:endParaRPr lang="fr-FR"/>
          </a:p>
        </p:txBody>
      </p:sp>
    </p:spTree>
    <p:extLst>
      <p:ext uri="{BB962C8B-B14F-4D97-AF65-F5344CB8AC3E}">
        <p14:creationId xmlns:p14="http://schemas.microsoft.com/office/powerpoint/2010/main" val="4559416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0DD12C6F-DF12-43DF-8484-E8BFA472FC94}" type="slidenum">
              <a:rPr lang="fr-FR" smtClean="0"/>
              <a:t>11</a:t>
            </a:fld>
            <a:endParaRPr lang="fr-FR"/>
          </a:p>
        </p:txBody>
      </p:sp>
    </p:spTree>
    <p:extLst>
      <p:ext uri="{BB962C8B-B14F-4D97-AF65-F5344CB8AC3E}">
        <p14:creationId xmlns:p14="http://schemas.microsoft.com/office/powerpoint/2010/main" val="34620401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endParaRPr lang="de-DE"/>
          </a:p>
        </p:txBody>
      </p:sp>
      <p:sp>
        <p:nvSpPr>
          <p:cNvPr id="3" name="Sous-titr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de-DE"/>
          </a:p>
        </p:txBody>
      </p:sp>
      <p:sp>
        <p:nvSpPr>
          <p:cNvPr id="4" name="Espace réservé de la date 3"/>
          <p:cNvSpPr>
            <a:spLocks noGrp="1"/>
          </p:cNvSpPr>
          <p:nvPr>
            <p:ph type="dt" sz="half" idx="10"/>
          </p:nvPr>
        </p:nvSpPr>
        <p:spPr/>
        <p:txBody>
          <a:bodyPr/>
          <a:lstStyle/>
          <a:p>
            <a:fld id="{638941B0-F4D5-4460-BCAD-F7E2B41A8257}" type="datetimeFigureOut">
              <a:rPr lang="de-DE" smtClean="0"/>
              <a:t>26.01.2020</a:t>
            </a:fld>
            <a:endParaRPr lang="de-DE"/>
          </a:p>
        </p:txBody>
      </p:sp>
      <p:sp>
        <p:nvSpPr>
          <p:cNvPr id="5" name="Espace réservé du pied de page 4"/>
          <p:cNvSpPr>
            <a:spLocks noGrp="1"/>
          </p:cNvSpPr>
          <p:nvPr>
            <p:ph type="ftr" sz="quarter" idx="11"/>
          </p:nvPr>
        </p:nvSpPr>
        <p:spPr/>
        <p:txBody>
          <a:bodyPr/>
          <a:lstStyle/>
          <a:p>
            <a:endParaRPr lang="de-DE"/>
          </a:p>
        </p:txBody>
      </p:sp>
      <p:sp>
        <p:nvSpPr>
          <p:cNvPr id="6" name="Espace réservé du numéro de diapositive 5"/>
          <p:cNvSpPr>
            <a:spLocks noGrp="1"/>
          </p:cNvSpPr>
          <p:nvPr>
            <p:ph type="sldNum" sz="quarter" idx="12"/>
          </p:nvPr>
        </p:nvSpPr>
        <p:spPr/>
        <p:txBody>
          <a:bodyPr/>
          <a:lstStyle/>
          <a:p>
            <a:fld id="{27C6CCC6-2BE5-4E42-96A4-D1E8E81A3D8E}" type="slidenum">
              <a:rPr lang="de-DE" smtClean="0"/>
              <a:t>‹N°›</a:t>
            </a:fld>
            <a:endParaRPr lang="de-DE"/>
          </a:p>
        </p:txBody>
      </p:sp>
    </p:spTree>
    <p:extLst>
      <p:ext uri="{BB962C8B-B14F-4D97-AF65-F5344CB8AC3E}">
        <p14:creationId xmlns:p14="http://schemas.microsoft.com/office/powerpoint/2010/main" val="33104911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de-DE"/>
          </a:p>
        </p:txBody>
      </p:sp>
      <p:sp>
        <p:nvSpPr>
          <p:cNvPr id="3" name="Espace réservé du texte vertical 2"/>
          <p:cNvSpPr>
            <a:spLocks noGrp="1"/>
          </p:cNvSpPr>
          <p:nvPr>
            <p:ph type="body" orient="vert" idx="1"/>
          </p:nvPr>
        </p:nvSpPr>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de-DE"/>
          </a:p>
        </p:txBody>
      </p:sp>
      <p:sp>
        <p:nvSpPr>
          <p:cNvPr id="4" name="Espace réservé de la date 3"/>
          <p:cNvSpPr>
            <a:spLocks noGrp="1"/>
          </p:cNvSpPr>
          <p:nvPr>
            <p:ph type="dt" sz="half" idx="10"/>
          </p:nvPr>
        </p:nvSpPr>
        <p:spPr/>
        <p:txBody>
          <a:bodyPr/>
          <a:lstStyle/>
          <a:p>
            <a:fld id="{638941B0-F4D5-4460-BCAD-F7E2B41A8257}" type="datetimeFigureOut">
              <a:rPr lang="de-DE" smtClean="0"/>
              <a:t>26.01.2020</a:t>
            </a:fld>
            <a:endParaRPr lang="de-DE"/>
          </a:p>
        </p:txBody>
      </p:sp>
      <p:sp>
        <p:nvSpPr>
          <p:cNvPr id="5" name="Espace réservé du pied de page 4"/>
          <p:cNvSpPr>
            <a:spLocks noGrp="1"/>
          </p:cNvSpPr>
          <p:nvPr>
            <p:ph type="ftr" sz="quarter" idx="11"/>
          </p:nvPr>
        </p:nvSpPr>
        <p:spPr/>
        <p:txBody>
          <a:bodyPr/>
          <a:lstStyle/>
          <a:p>
            <a:endParaRPr lang="de-DE"/>
          </a:p>
        </p:txBody>
      </p:sp>
      <p:sp>
        <p:nvSpPr>
          <p:cNvPr id="6" name="Espace réservé du numéro de diapositive 5"/>
          <p:cNvSpPr>
            <a:spLocks noGrp="1"/>
          </p:cNvSpPr>
          <p:nvPr>
            <p:ph type="sldNum" sz="quarter" idx="12"/>
          </p:nvPr>
        </p:nvSpPr>
        <p:spPr/>
        <p:txBody>
          <a:bodyPr/>
          <a:lstStyle/>
          <a:p>
            <a:fld id="{27C6CCC6-2BE5-4E42-96A4-D1E8E81A3D8E}" type="slidenum">
              <a:rPr lang="de-DE" smtClean="0"/>
              <a:t>‹N°›</a:t>
            </a:fld>
            <a:endParaRPr lang="de-DE"/>
          </a:p>
        </p:txBody>
      </p:sp>
    </p:spTree>
    <p:extLst>
      <p:ext uri="{BB962C8B-B14F-4D97-AF65-F5344CB8AC3E}">
        <p14:creationId xmlns:p14="http://schemas.microsoft.com/office/powerpoint/2010/main" val="41727872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0" y="365125"/>
            <a:ext cx="2628900" cy="5811838"/>
          </a:xfrm>
        </p:spPr>
        <p:txBody>
          <a:bodyPr vert="eaVert"/>
          <a:lstStyle/>
          <a:p>
            <a:r>
              <a:rPr lang="fr-FR"/>
              <a:t>Modifiez le style du titre</a:t>
            </a:r>
            <a:endParaRPr lang="de-DE"/>
          </a:p>
        </p:txBody>
      </p:sp>
      <p:sp>
        <p:nvSpPr>
          <p:cNvPr id="3" name="Espace réservé du texte vertical 2"/>
          <p:cNvSpPr>
            <a:spLocks noGrp="1"/>
          </p:cNvSpPr>
          <p:nvPr>
            <p:ph type="body" orient="vert" idx="1"/>
          </p:nvPr>
        </p:nvSpPr>
        <p:spPr>
          <a:xfrm>
            <a:off x="838200" y="365125"/>
            <a:ext cx="7734300" cy="5811838"/>
          </a:xfr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de-DE"/>
          </a:p>
        </p:txBody>
      </p:sp>
      <p:sp>
        <p:nvSpPr>
          <p:cNvPr id="4" name="Espace réservé de la date 3"/>
          <p:cNvSpPr>
            <a:spLocks noGrp="1"/>
          </p:cNvSpPr>
          <p:nvPr>
            <p:ph type="dt" sz="half" idx="10"/>
          </p:nvPr>
        </p:nvSpPr>
        <p:spPr/>
        <p:txBody>
          <a:bodyPr/>
          <a:lstStyle/>
          <a:p>
            <a:fld id="{638941B0-F4D5-4460-BCAD-F7E2B41A8257}" type="datetimeFigureOut">
              <a:rPr lang="de-DE" smtClean="0"/>
              <a:t>26.01.2020</a:t>
            </a:fld>
            <a:endParaRPr lang="de-DE"/>
          </a:p>
        </p:txBody>
      </p:sp>
      <p:sp>
        <p:nvSpPr>
          <p:cNvPr id="5" name="Espace réservé du pied de page 4"/>
          <p:cNvSpPr>
            <a:spLocks noGrp="1"/>
          </p:cNvSpPr>
          <p:nvPr>
            <p:ph type="ftr" sz="quarter" idx="11"/>
          </p:nvPr>
        </p:nvSpPr>
        <p:spPr/>
        <p:txBody>
          <a:bodyPr/>
          <a:lstStyle/>
          <a:p>
            <a:endParaRPr lang="de-DE"/>
          </a:p>
        </p:txBody>
      </p:sp>
      <p:sp>
        <p:nvSpPr>
          <p:cNvPr id="6" name="Espace réservé du numéro de diapositive 5"/>
          <p:cNvSpPr>
            <a:spLocks noGrp="1"/>
          </p:cNvSpPr>
          <p:nvPr>
            <p:ph type="sldNum" sz="quarter" idx="12"/>
          </p:nvPr>
        </p:nvSpPr>
        <p:spPr/>
        <p:txBody>
          <a:bodyPr/>
          <a:lstStyle/>
          <a:p>
            <a:fld id="{27C6CCC6-2BE5-4E42-96A4-D1E8E81A3D8E}" type="slidenum">
              <a:rPr lang="de-DE" smtClean="0"/>
              <a:t>‹N°›</a:t>
            </a:fld>
            <a:endParaRPr lang="de-DE"/>
          </a:p>
        </p:txBody>
      </p:sp>
    </p:spTree>
    <p:extLst>
      <p:ext uri="{BB962C8B-B14F-4D97-AF65-F5344CB8AC3E}">
        <p14:creationId xmlns:p14="http://schemas.microsoft.com/office/powerpoint/2010/main" val="19021775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de-DE"/>
          </a:p>
        </p:txBody>
      </p:sp>
      <p:sp>
        <p:nvSpPr>
          <p:cNvPr id="3" name="Espace réservé du contenu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de-DE"/>
          </a:p>
        </p:txBody>
      </p:sp>
      <p:sp>
        <p:nvSpPr>
          <p:cNvPr id="4" name="Espace réservé de la date 3"/>
          <p:cNvSpPr>
            <a:spLocks noGrp="1"/>
          </p:cNvSpPr>
          <p:nvPr>
            <p:ph type="dt" sz="half" idx="10"/>
          </p:nvPr>
        </p:nvSpPr>
        <p:spPr/>
        <p:txBody>
          <a:bodyPr/>
          <a:lstStyle/>
          <a:p>
            <a:fld id="{638941B0-F4D5-4460-BCAD-F7E2B41A8257}" type="datetimeFigureOut">
              <a:rPr lang="de-DE" smtClean="0"/>
              <a:t>26.01.2020</a:t>
            </a:fld>
            <a:endParaRPr lang="de-DE"/>
          </a:p>
        </p:txBody>
      </p:sp>
      <p:sp>
        <p:nvSpPr>
          <p:cNvPr id="5" name="Espace réservé du pied de page 4"/>
          <p:cNvSpPr>
            <a:spLocks noGrp="1"/>
          </p:cNvSpPr>
          <p:nvPr>
            <p:ph type="ftr" sz="quarter" idx="11"/>
          </p:nvPr>
        </p:nvSpPr>
        <p:spPr/>
        <p:txBody>
          <a:bodyPr/>
          <a:lstStyle/>
          <a:p>
            <a:endParaRPr lang="de-DE"/>
          </a:p>
        </p:txBody>
      </p:sp>
      <p:sp>
        <p:nvSpPr>
          <p:cNvPr id="6" name="Espace réservé du numéro de diapositive 5"/>
          <p:cNvSpPr>
            <a:spLocks noGrp="1"/>
          </p:cNvSpPr>
          <p:nvPr>
            <p:ph type="sldNum" sz="quarter" idx="12"/>
          </p:nvPr>
        </p:nvSpPr>
        <p:spPr/>
        <p:txBody>
          <a:bodyPr/>
          <a:lstStyle/>
          <a:p>
            <a:fld id="{27C6CCC6-2BE5-4E42-96A4-D1E8E81A3D8E}" type="slidenum">
              <a:rPr lang="de-DE" smtClean="0"/>
              <a:t>‹N°›</a:t>
            </a:fld>
            <a:endParaRPr lang="de-DE"/>
          </a:p>
        </p:txBody>
      </p:sp>
    </p:spTree>
    <p:extLst>
      <p:ext uri="{BB962C8B-B14F-4D97-AF65-F5344CB8AC3E}">
        <p14:creationId xmlns:p14="http://schemas.microsoft.com/office/powerpoint/2010/main" val="38417956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0" y="1709738"/>
            <a:ext cx="10515600" cy="2852737"/>
          </a:xfrm>
        </p:spPr>
        <p:txBody>
          <a:bodyPr anchor="b"/>
          <a:lstStyle>
            <a:lvl1pPr>
              <a:defRPr sz="6000"/>
            </a:lvl1pPr>
          </a:lstStyle>
          <a:p>
            <a:r>
              <a:rPr lang="fr-FR"/>
              <a:t>Modifiez le style du titre</a:t>
            </a:r>
            <a:endParaRPr lang="de-DE"/>
          </a:p>
        </p:txBody>
      </p:sp>
      <p:sp>
        <p:nvSpPr>
          <p:cNvPr id="3" name="Espace réservé du texte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Modifiez les styles du texte du masque</a:t>
            </a:r>
          </a:p>
        </p:txBody>
      </p:sp>
      <p:sp>
        <p:nvSpPr>
          <p:cNvPr id="4" name="Espace réservé de la date 3"/>
          <p:cNvSpPr>
            <a:spLocks noGrp="1"/>
          </p:cNvSpPr>
          <p:nvPr>
            <p:ph type="dt" sz="half" idx="10"/>
          </p:nvPr>
        </p:nvSpPr>
        <p:spPr/>
        <p:txBody>
          <a:bodyPr/>
          <a:lstStyle/>
          <a:p>
            <a:fld id="{638941B0-F4D5-4460-BCAD-F7E2B41A8257}" type="datetimeFigureOut">
              <a:rPr lang="de-DE" smtClean="0"/>
              <a:t>26.01.2020</a:t>
            </a:fld>
            <a:endParaRPr lang="de-DE"/>
          </a:p>
        </p:txBody>
      </p:sp>
      <p:sp>
        <p:nvSpPr>
          <p:cNvPr id="5" name="Espace réservé du pied de page 4"/>
          <p:cNvSpPr>
            <a:spLocks noGrp="1"/>
          </p:cNvSpPr>
          <p:nvPr>
            <p:ph type="ftr" sz="quarter" idx="11"/>
          </p:nvPr>
        </p:nvSpPr>
        <p:spPr/>
        <p:txBody>
          <a:bodyPr/>
          <a:lstStyle/>
          <a:p>
            <a:endParaRPr lang="de-DE"/>
          </a:p>
        </p:txBody>
      </p:sp>
      <p:sp>
        <p:nvSpPr>
          <p:cNvPr id="6" name="Espace réservé du numéro de diapositive 5"/>
          <p:cNvSpPr>
            <a:spLocks noGrp="1"/>
          </p:cNvSpPr>
          <p:nvPr>
            <p:ph type="sldNum" sz="quarter" idx="12"/>
          </p:nvPr>
        </p:nvSpPr>
        <p:spPr/>
        <p:txBody>
          <a:bodyPr/>
          <a:lstStyle/>
          <a:p>
            <a:fld id="{27C6CCC6-2BE5-4E42-96A4-D1E8E81A3D8E}" type="slidenum">
              <a:rPr lang="de-DE" smtClean="0"/>
              <a:t>‹N°›</a:t>
            </a:fld>
            <a:endParaRPr lang="de-DE"/>
          </a:p>
        </p:txBody>
      </p:sp>
    </p:spTree>
    <p:extLst>
      <p:ext uri="{BB962C8B-B14F-4D97-AF65-F5344CB8AC3E}">
        <p14:creationId xmlns:p14="http://schemas.microsoft.com/office/powerpoint/2010/main" val="34669234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de-DE"/>
          </a:p>
        </p:txBody>
      </p:sp>
      <p:sp>
        <p:nvSpPr>
          <p:cNvPr id="3" name="Espace réservé du contenu 2"/>
          <p:cNvSpPr>
            <a:spLocks noGrp="1"/>
          </p:cNvSpPr>
          <p:nvPr>
            <p:ph sz="half" idx="1"/>
          </p:nvPr>
        </p:nvSpPr>
        <p:spPr>
          <a:xfrm>
            <a:off x="838200" y="1825625"/>
            <a:ext cx="5181600" cy="435133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de-DE"/>
          </a:p>
        </p:txBody>
      </p:sp>
      <p:sp>
        <p:nvSpPr>
          <p:cNvPr id="4" name="Espace réservé du contenu 3"/>
          <p:cNvSpPr>
            <a:spLocks noGrp="1"/>
          </p:cNvSpPr>
          <p:nvPr>
            <p:ph sz="half" idx="2"/>
          </p:nvPr>
        </p:nvSpPr>
        <p:spPr>
          <a:xfrm>
            <a:off x="6172200" y="1825625"/>
            <a:ext cx="5181600" cy="435133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de-DE"/>
          </a:p>
        </p:txBody>
      </p:sp>
      <p:sp>
        <p:nvSpPr>
          <p:cNvPr id="5" name="Espace réservé de la date 4"/>
          <p:cNvSpPr>
            <a:spLocks noGrp="1"/>
          </p:cNvSpPr>
          <p:nvPr>
            <p:ph type="dt" sz="half" idx="10"/>
          </p:nvPr>
        </p:nvSpPr>
        <p:spPr/>
        <p:txBody>
          <a:bodyPr/>
          <a:lstStyle/>
          <a:p>
            <a:fld id="{638941B0-F4D5-4460-BCAD-F7E2B41A8257}" type="datetimeFigureOut">
              <a:rPr lang="de-DE" smtClean="0"/>
              <a:t>26.01.2020</a:t>
            </a:fld>
            <a:endParaRPr lang="de-DE"/>
          </a:p>
        </p:txBody>
      </p:sp>
      <p:sp>
        <p:nvSpPr>
          <p:cNvPr id="6" name="Espace réservé du pied de page 5"/>
          <p:cNvSpPr>
            <a:spLocks noGrp="1"/>
          </p:cNvSpPr>
          <p:nvPr>
            <p:ph type="ftr" sz="quarter" idx="11"/>
          </p:nvPr>
        </p:nvSpPr>
        <p:spPr/>
        <p:txBody>
          <a:bodyPr/>
          <a:lstStyle/>
          <a:p>
            <a:endParaRPr lang="de-DE"/>
          </a:p>
        </p:txBody>
      </p:sp>
      <p:sp>
        <p:nvSpPr>
          <p:cNvPr id="7" name="Espace réservé du numéro de diapositive 6"/>
          <p:cNvSpPr>
            <a:spLocks noGrp="1"/>
          </p:cNvSpPr>
          <p:nvPr>
            <p:ph type="sldNum" sz="quarter" idx="12"/>
          </p:nvPr>
        </p:nvSpPr>
        <p:spPr/>
        <p:txBody>
          <a:bodyPr/>
          <a:lstStyle/>
          <a:p>
            <a:fld id="{27C6CCC6-2BE5-4E42-96A4-D1E8E81A3D8E}" type="slidenum">
              <a:rPr lang="de-DE" smtClean="0"/>
              <a:t>‹N°›</a:t>
            </a:fld>
            <a:endParaRPr lang="de-DE"/>
          </a:p>
        </p:txBody>
      </p:sp>
    </p:spTree>
    <p:extLst>
      <p:ext uri="{BB962C8B-B14F-4D97-AF65-F5344CB8AC3E}">
        <p14:creationId xmlns:p14="http://schemas.microsoft.com/office/powerpoint/2010/main" val="37476322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39788" y="365125"/>
            <a:ext cx="10515600" cy="1325563"/>
          </a:xfrm>
        </p:spPr>
        <p:txBody>
          <a:bodyPr/>
          <a:lstStyle/>
          <a:p>
            <a:r>
              <a:rPr lang="fr-FR"/>
              <a:t>Modifiez le style du titre</a:t>
            </a:r>
            <a:endParaRPr lang="de-DE"/>
          </a:p>
        </p:txBody>
      </p:sp>
      <p:sp>
        <p:nvSpPr>
          <p:cNvPr id="3" name="Espace réservé du texte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Espace réservé du contenu 3"/>
          <p:cNvSpPr>
            <a:spLocks noGrp="1"/>
          </p:cNvSpPr>
          <p:nvPr>
            <p:ph sz="half" idx="2"/>
          </p:nvPr>
        </p:nvSpPr>
        <p:spPr>
          <a:xfrm>
            <a:off x="839788" y="2505075"/>
            <a:ext cx="5157787" cy="368458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de-DE"/>
          </a:p>
        </p:txBody>
      </p:sp>
      <p:sp>
        <p:nvSpPr>
          <p:cNvPr id="5" name="Espace réservé du texte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Espace réservé du contenu 5"/>
          <p:cNvSpPr>
            <a:spLocks noGrp="1"/>
          </p:cNvSpPr>
          <p:nvPr>
            <p:ph sz="quarter" idx="4"/>
          </p:nvPr>
        </p:nvSpPr>
        <p:spPr>
          <a:xfrm>
            <a:off x="6172200" y="2505075"/>
            <a:ext cx="5183188" cy="368458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de-DE"/>
          </a:p>
        </p:txBody>
      </p:sp>
      <p:sp>
        <p:nvSpPr>
          <p:cNvPr id="7" name="Espace réservé de la date 6"/>
          <p:cNvSpPr>
            <a:spLocks noGrp="1"/>
          </p:cNvSpPr>
          <p:nvPr>
            <p:ph type="dt" sz="half" idx="10"/>
          </p:nvPr>
        </p:nvSpPr>
        <p:spPr/>
        <p:txBody>
          <a:bodyPr/>
          <a:lstStyle/>
          <a:p>
            <a:fld id="{638941B0-F4D5-4460-BCAD-F7E2B41A8257}" type="datetimeFigureOut">
              <a:rPr lang="de-DE" smtClean="0"/>
              <a:t>26.01.2020</a:t>
            </a:fld>
            <a:endParaRPr lang="de-DE"/>
          </a:p>
        </p:txBody>
      </p:sp>
      <p:sp>
        <p:nvSpPr>
          <p:cNvPr id="8" name="Espace réservé du pied de page 7"/>
          <p:cNvSpPr>
            <a:spLocks noGrp="1"/>
          </p:cNvSpPr>
          <p:nvPr>
            <p:ph type="ftr" sz="quarter" idx="11"/>
          </p:nvPr>
        </p:nvSpPr>
        <p:spPr/>
        <p:txBody>
          <a:bodyPr/>
          <a:lstStyle/>
          <a:p>
            <a:endParaRPr lang="de-DE"/>
          </a:p>
        </p:txBody>
      </p:sp>
      <p:sp>
        <p:nvSpPr>
          <p:cNvPr id="9" name="Espace réservé du numéro de diapositive 8"/>
          <p:cNvSpPr>
            <a:spLocks noGrp="1"/>
          </p:cNvSpPr>
          <p:nvPr>
            <p:ph type="sldNum" sz="quarter" idx="12"/>
          </p:nvPr>
        </p:nvSpPr>
        <p:spPr/>
        <p:txBody>
          <a:bodyPr/>
          <a:lstStyle/>
          <a:p>
            <a:fld id="{27C6CCC6-2BE5-4E42-96A4-D1E8E81A3D8E}" type="slidenum">
              <a:rPr lang="de-DE" smtClean="0"/>
              <a:t>‹N°›</a:t>
            </a:fld>
            <a:endParaRPr lang="de-DE"/>
          </a:p>
        </p:txBody>
      </p:sp>
    </p:spTree>
    <p:extLst>
      <p:ext uri="{BB962C8B-B14F-4D97-AF65-F5344CB8AC3E}">
        <p14:creationId xmlns:p14="http://schemas.microsoft.com/office/powerpoint/2010/main" val="26118665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de-DE"/>
          </a:p>
        </p:txBody>
      </p:sp>
      <p:sp>
        <p:nvSpPr>
          <p:cNvPr id="3" name="Espace réservé de la date 2"/>
          <p:cNvSpPr>
            <a:spLocks noGrp="1"/>
          </p:cNvSpPr>
          <p:nvPr>
            <p:ph type="dt" sz="half" idx="10"/>
          </p:nvPr>
        </p:nvSpPr>
        <p:spPr/>
        <p:txBody>
          <a:bodyPr/>
          <a:lstStyle/>
          <a:p>
            <a:fld id="{638941B0-F4D5-4460-BCAD-F7E2B41A8257}" type="datetimeFigureOut">
              <a:rPr lang="de-DE" smtClean="0"/>
              <a:t>26.01.2020</a:t>
            </a:fld>
            <a:endParaRPr lang="de-DE"/>
          </a:p>
        </p:txBody>
      </p:sp>
      <p:sp>
        <p:nvSpPr>
          <p:cNvPr id="4" name="Espace réservé du pied de page 3"/>
          <p:cNvSpPr>
            <a:spLocks noGrp="1"/>
          </p:cNvSpPr>
          <p:nvPr>
            <p:ph type="ftr" sz="quarter" idx="11"/>
          </p:nvPr>
        </p:nvSpPr>
        <p:spPr/>
        <p:txBody>
          <a:bodyPr/>
          <a:lstStyle/>
          <a:p>
            <a:endParaRPr lang="de-DE"/>
          </a:p>
        </p:txBody>
      </p:sp>
      <p:sp>
        <p:nvSpPr>
          <p:cNvPr id="5" name="Espace réservé du numéro de diapositive 4"/>
          <p:cNvSpPr>
            <a:spLocks noGrp="1"/>
          </p:cNvSpPr>
          <p:nvPr>
            <p:ph type="sldNum" sz="quarter" idx="12"/>
          </p:nvPr>
        </p:nvSpPr>
        <p:spPr/>
        <p:txBody>
          <a:bodyPr/>
          <a:lstStyle/>
          <a:p>
            <a:fld id="{27C6CCC6-2BE5-4E42-96A4-D1E8E81A3D8E}" type="slidenum">
              <a:rPr lang="de-DE" smtClean="0"/>
              <a:t>‹N°›</a:t>
            </a:fld>
            <a:endParaRPr lang="de-DE"/>
          </a:p>
        </p:txBody>
      </p:sp>
    </p:spTree>
    <p:extLst>
      <p:ext uri="{BB962C8B-B14F-4D97-AF65-F5344CB8AC3E}">
        <p14:creationId xmlns:p14="http://schemas.microsoft.com/office/powerpoint/2010/main" val="33958540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638941B0-F4D5-4460-BCAD-F7E2B41A8257}" type="datetimeFigureOut">
              <a:rPr lang="de-DE" smtClean="0"/>
              <a:t>26.01.2020</a:t>
            </a:fld>
            <a:endParaRPr lang="de-DE"/>
          </a:p>
        </p:txBody>
      </p:sp>
      <p:sp>
        <p:nvSpPr>
          <p:cNvPr id="3" name="Espace réservé du pied de page 2"/>
          <p:cNvSpPr>
            <a:spLocks noGrp="1"/>
          </p:cNvSpPr>
          <p:nvPr>
            <p:ph type="ftr" sz="quarter" idx="11"/>
          </p:nvPr>
        </p:nvSpPr>
        <p:spPr/>
        <p:txBody>
          <a:bodyPr/>
          <a:lstStyle/>
          <a:p>
            <a:endParaRPr lang="de-DE"/>
          </a:p>
        </p:txBody>
      </p:sp>
      <p:sp>
        <p:nvSpPr>
          <p:cNvPr id="4" name="Espace réservé du numéro de diapositive 3"/>
          <p:cNvSpPr>
            <a:spLocks noGrp="1"/>
          </p:cNvSpPr>
          <p:nvPr>
            <p:ph type="sldNum" sz="quarter" idx="12"/>
          </p:nvPr>
        </p:nvSpPr>
        <p:spPr/>
        <p:txBody>
          <a:bodyPr/>
          <a:lstStyle/>
          <a:p>
            <a:fld id="{27C6CCC6-2BE5-4E42-96A4-D1E8E81A3D8E}" type="slidenum">
              <a:rPr lang="de-DE" smtClean="0"/>
              <a:t>‹N°›</a:t>
            </a:fld>
            <a:endParaRPr lang="de-DE"/>
          </a:p>
        </p:txBody>
      </p:sp>
    </p:spTree>
    <p:extLst>
      <p:ext uri="{BB962C8B-B14F-4D97-AF65-F5344CB8AC3E}">
        <p14:creationId xmlns:p14="http://schemas.microsoft.com/office/powerpoint/2010/main" val="40402013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de-DE"/>
          </a:p>
        </p:txBody>
      </p:sp>
      <p:sp>
        <p:nvSpPr>
          <p:cNvPr id="3" name="Espace réservé du conten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de-DE"/>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
        <p:nvSpPr>
          <p:cNvPr id="5" name="Espace réservé de la date 4"/>
          <p:cNvSpPr>
            <a:spLocks noGrp="1"/>
          </p:cNvSpPr>
          <p:nvPr>
            <p:ph type="dt" sz="half" idx="10"/>
          </p:nvPr>
        </p:nvSpPr>
        <p:spPr/>
        <p:txBody>
          <a:bodyPr/>
          <a:lstStyle/>
          <a:p>
            <a:fld id="{638941B0-F4D5-4460-BCAD-F7E2B41A8257}" type="datetimeFigureOut">
              <a:rPr lang="de-DE" smtClean="0"/>
              <a:t>26.01.2020</a:t>
            </a:fld>
            <a:endParaRPr lang="de-DE"/>
          </a:p>
        </p:txBody>
      </p:sp>
      <p:sp>
        <p:nvSpPr>
          <p:cNvPr id="6" name="Espace réservé du pied de page 5"/>
          <p:cNvSpPr>
            <a:spLocks noGrp="1"/>
          </p:cNvSpPr>
          <p:nvPr>
            <p:ph type="ftr" sz="quarter" idx="11"/>
          </p:nvPr>
        </p:nvSpPr>
        <p:spPr/>
        <p:txBody>
          <a:bodyPr/>
          <a:lstStyle/>
          <a:p>
            <a:endParaRPr lang="de-DE"/>
          </a:p>
        </p:txBody>
      </p:sp>
      <p:sp>
        <p:nvSpPr>
          <p:cNvPr id="7" name="Espace réservé du numéro de diapositive 6"/>
          <p:cNvSpPr>
            <a:spLocks noGrp="1"/>
          </p:cNvSpPr>
          <p:nvPr>
            <p:ph type="sldNum" sz="quarter" idx="12"/>
          </p:nvPr>
        </p:nvSpPr>
        <p:spPr/>
        <p:txBody>
          <a:bodyPr/>
          <a:lstStyle/>
          <a:p>
            <a:fld id="{27C6CCC6-2BE5-4E42-96A4-D1E8E81A3D8E}" type="slidenum">
              <a:rPr lang="de-DE" smtClean="0"/>
              <a:t>‹N°›</a:t>
            </a:fld>
            <a:endParaRPr lang="de-DE"/>
          </a:p>
        </p:txBody>
      </p:sp>
    </p:spTree>
    <p:extLst>
      <p:ext uri="{BB962C8B-B14F-4D97-AF65-F5344CB8AC3E}">
        <p14:creationId xmlns:p14="http://schemas.microsoft.com/office/powerpoint/2010/main" val="27064072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de-DE"/>
          </a:p>
        </p:txBody>
      </p:sp>
      <p:sp>
        <p:nvSpPr>
          <p:cNvPr id="3" name="Espace réservé pour une imag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
        <p:nvSpPr>
          <p:cNvPr id="5" name="Espace réservé de la date 4"/>
          <p:cNvSpPr>
            <a:spLocks noGrp="1"/>
          </p:cNvSpPr>
          <p:nvPr>
            <p:ph type="dt" sz="half" idx="10"/>
          </p:nvPr>
        </p:nvSpPr>
        <p:spPr/>
        <p:txBody>
          <a:bodyPr/>
          <a:lstStyle/>
          <a:p>
            <a:fld id="{638941B0-F4D5-4460-BCAD-F7E2B41A8257}" type="datetimeFigureOut">
              <a:rPr lang="de-DE" smtClean="0"/>
              <a:t>26.01.2020</a:t>
            </a:fld>
            <a:endParaRPr lang="de-DE"/>
          </a:p>
        </p:txBody>
      </p:sp>
      <p:sp>
        <p:nvSpPr>
          <p:cNvPr id="6" name="Espace réservé du pied de page 5"/>
          <p:cNvSpPr>
            <a:spLocks noGrp="1"/>
          </p:cNvSpPr>
          <p:nvPr>
            <p:ph type="ftr" sz="quarter" idx="11"/>
          </p:nvPr>
        </p:nvSpPr>
        <p:spPr/>
        <p:txBody>
          <a:bodyPr/>
          <a:lstStyle/>
          <a:p>
            <a:endParaRPr lang="de-DE"/>
          </a:p>
        </p:txBody>
      </p:sp>
      <p:sp>
        <p:nvSpPr>
          <p:cNvPr id="7" name="Espace réservé du numéro de diapositive 6"/>
          <p:cNvSpPr>
            <a:spLocks noGrp="1"/>
          </p:cNvSpPr>
          <p:nvPr>
            <p:ph type="sldNum" sz="quarter" idx="12"/>
          </p:nvPr>
        </p:nvSpPr>
        <p:spPr/>
        <p:txBody>
          <a:bodyPr/>
          <a:lstStyle/>
          <a:p>
            <a:fld id="{27C6CCC6-2BE5-4E42-96A4-D1E8E81A3D8E}" type="slidenum">
              <a:rPr lang="de-DE" smtClean="0"/>
              <a:t>‹N°›</a:t>
            </a:fld>
            <a:endParaRPr lang="de-DE"/>
          </a:p>
        </p:txBody>
      </p:sp>
    </p:spTree>
    <p:extLst>
      <p:ext uri="{BB962C8B-B14F-4D97-AF65-F5344CB8AC3E}">
        <p14:creationId xmlns:p14="http://schemas.microsoft.com/office/powerpoint/2010/main" val="16109033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endParaRPr lang="de-DE"/>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de-DE"/>
          </a:p>
        </p:txBody>
      </p:sp>
      <p:sp>
        <p:nvSpPr>
          <p:cNvPr id="4" name="Espace réservé de la date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8941B0-F4D5-4460-BCAD-F7E2B41A8257}" type="datetimeFigureOut">
              <a:rPr lang="de-DE" smtClean="0"/>
              <a:t>26.01.2020</a:t>
            </a:fld>
            <a:endParaRPr lang="de-DE"/>
          </a:p>
        </p:txBody>
      </p:sp>
      <p:sp>
        <p:nvSpPr>
          <p:cNvPr id="5" name="Espace réservé du pied de pa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Espace réservé du numéro de diapositiv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7C6CCC6-2BE5-4E42-96A4-D1E8E81A3D8E}" type="slidenum">
              <a:rPr lang="de-DE" smtClean="0"/>
              <a:t>‹N°›</a:t>
            </a:fld>
            <a:endParaRPr lang="de-DE"/>
          </a:p>
        </p:txBody>
      </p:sp>
    </p:spTree>
    <p:extLst>
      <p:ext uri="{BB962C8B-B14F-4D97-AF65-F5344CB8AC3E}">
        <p14:creationId xmlns:p14="http://schemas.microsoft.com/office/powerpoint/2010/main" val="30711278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nl.wikipedia.org/wiki/Tanzania" TargetMode="External"/><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gi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27.png"/><Relationship Id="rId4" Type="http://schemas.openxmlformats.org/officeDocument/2006/relationships/image" Target="../media/image26.png"/></Relationships>
</file>

<file path=ppt/slides/_rels/slide2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29.png"/><Relationship Id="rId4" Type="http://schemas.openxmlformats.org/officeDocument/2006/relationships/image" Target="../media/image27.png"/></Relationships>
</file>

<file path=ppt/slides/_rels/slide3.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30.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27.png"/></Relationships>
</file>

<file path=ppt/slides/_rels/slide3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hyperlink" Target="https://commons.wikimedia.org/wiki/File:Flag_of_Tanzania.svg" TargetMode="External"/><Relationship Id="rId3" Type="http://schemas.openxmlformats.org/officeDocument/2006/relationships/hyperlink" Target="https://fr.wikipedia.org/wiki/Tanganyika_(pays)" TargetMode="External"/><Relationship Id="rId7" Type="http://schemas.openxmlformats.org/officeDocument/2006/relationships/image" Target="../media/image40.png"/><Relationship Id="rId2" Type="http://schemas.openxmlformats.org/officeDocument/2006/relationships/image" Target="../media/image38.png"/><Relationship Id="rId1" Type="http://schemas.openxmlformats.org/officeDocument/2006/relationships/slideLayout" Target="../slideLayouts/slideLayout2.xml"/><Relationship Id="rId6" Type="http://schemas.openxmlformats.org/officeDocument/2006/relationships/hyperlink" Target="https://creativecommons.org/licenses/by-sa/3.0/" TargetMode="External"/><Relationship Id="rId5" Type="http://schemas.openxmlformats.org/officeDocument/2006/relationships/hyperlink" Target="https://commons.wikimedia.org/wiki/File:Flag_of_Zanzibar_(January-April_1964).svg" TargetMode="External"/><Relationship Id="rId4" Type="http://schemas.openxmlformats.org/officeDocument/2006/relationships/image" Target="../media/image39.png"/></Relationships>
</file>

<file path=ppt/slides/_rels/slide4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6.webm"/><Relationship Id="rId1" Type="http://schemas.microsoft.com/office/2007/relationships/media" Target="../media/media6.webm"/><Relationship Id="rId4" Type="http://schemas.openxmlformats.org/officeDocument/2006/relationships/image" Target="../media/image43.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10">
            <a:extLst>
              <a:ext uri="{FF2B5EF4-FFF2-40B4-BE49-F238E27FC236}">
                <a16:creationId xmlns:a16="http://schemas.microsoft.com/office/drawing/2014/main" id="{C0B27210-D0CA-4654-B3E3-9ABB4F178EA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p:cNvSpPr>
            <a:spLocks noGrp="1"/>
          </p:cNvSpPr>
          <p:nvPr>
            <p:ph type="ctrTitle"/>
          </p:nvPr>
        </p:nvSpPr>
        <p:spPr>
          <a:xfrm>
            <a:off x="6746628" y="3739759"/>
            <a:ext cx="4175350" cy="933314"/>
          </a:xfrm>
        </p:spPr>
        <p:txBody>
          <a:bodyPr anchor="b">
            <a:normAutofit/>
          </a:bodyPr>
          <a:lstStyle/>
          <a:p>
            <a:pPr algn="l"/>
            <a:r>
              <a:rPr lang="de-DE" dirty="0">
                <a:solidFill>
                  <a:schemeClr val="bg1"/>
                </a:solidFill>
                <a:latin typeface="Times New Roman"/>
                <a:cs typeface="Calibri Light"/>
              </a:rPr>
              <a:t>La Tanzanie</a:t>
            </a:r>
            <a:r>
              <a:rPr lang="de-DE" dirty="0">
                <a:solidFill>
                  <a:schemeClr val="bg1"/>
                </a:solidFill>
                <a:cs typeface="Calibri Light"/>
              </a:rPr>
              <a:t> </a:t>
            </a:r>
            <a:endParaRPr lang="de-DE" dirty="0">
              <a:solidFill>
                <a:schemeClr val="bg1"/>
              </a:solidFill>
            </a:endParaRPr>
          </a:p>
        </p:txBody>
      </p:sp>
      <p:sp>
        <p:nvSpPr>
          <p:cNvPr id="3" name="Sous-titre 2"/>
          <p:cNvSpPr>
            <a:spLocks noGrp="1"/>
          </p:cNvSpPr>
          <p:nvPr>
            <p:ph type="subTitle" idx="1"/>
          </p:nvPr>
        </p:nvSpPr>
        <p:spPr>
          <a:xfrm>
            <a:off x="8765927" y="5449393"/>
            <a:ext cx="2625950" cy="449363"/>
          </a:xfrm>
        </p:spPr>
        <p:txBody>
          <a:bodyPr vert="horz" lIns="91440" tIns="45720" rIns="91440" bIns="45720" rtlCol="0" anchor="t">
            <a:noAutofit/>
          </a:bodyPr>
          <a:lstStyle/>
          <a:p>
            <a:pPr algn="l"/>
            <a:r>
              <a:rPr lang="de-DE">
                <a:solidFill>
                  <a:schemeClr val="bg1"/>
                </a:solidFill>
                <a:latin typeface="Times New Roman"/>
                <a:cs typeface="Calibri"/>
              </a:rPr>
              <a:t>De Ana et Margaux</a:t>
            </a:r>
          </a:p>
        </p:txBody>
      </p:sp>
      <p:sp>
        <p:nvSpPr>
          <p:cNvPr id="9" name="Freeform: Shape 12">
            <a:extLst>
              <a:ext uri="{FF2B5EF4-FFF2-40B4-BE49-F238E27FC236}">
                <a16:creationId xmlns:a16="http://schemas.microsoft.com/office/drawing/2014/main" id="{1DB7C82F-AB7E-4F0C-B829-FA1B9C41518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70B66945-4967-4040-926D-DCA44313CDA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24154" cy="6858000"/>
          </a:xfrm>
          <a:custGeom>
            <a:avLst/>
            <a:gdLst>
              <a:gd name="connsiteX0" fmla="*/ 0 w 6024154"/>
              <a:gd name="connsiteY0" fmla="*/ 0 h 6858000"/>
              <a:gd name="connsiteX1" fmla="*/ 5953780 w 6024154"/>
              <a:gd name="connsiteY1" fmla="*/ 0 h 6858000"/>
              <a:gd name="connsiteX2" fmla="*/ 5989880 w 6024154"/>
              <a:gd name="connsiteY2" fmla="*/ 284091 h 6858000"/>
              <a:gd name="connsiteX3" fmla="*/ 6024154 w 6024154"/>
              <a:gd name="connsiteY3" fmla="*/ 962844 h 6858000"/>
              <a:gd name="connsiteX4" fmla="*/ 2549934 w 6024154"/>
              <a:gd name="connsiteY4" fmla="*/ 6800152 h 6858000"/>
              <a:gd name="connsiteX5" fmla="*/ 2436987 w 6024154"/>
              <a:gd name="connsiteY5" fmla="*/ 6858000 h 6858000"/>
              <a:gd name="connsiteX6" fmla="*/ 0 w 602415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Image 4">
            <a:extLst>
              <a:ext uri="{FF2B5EF4-FFF2-40B4-BE49-F238E27FC236}">
                <a16:creationId xmlns:a16="http://schemas.microsoft.com/office/drawing/2014/main" id="{36BB7243-53D7-4C9A-BBCF-646F22219B88}"/>
              </a:ext>
            </a:extLst>
          </p:cNvPr>
          <p:cNvPicPr>
            <a:picLocks noChangeAspect="1"/>
          </p:cNvPicPr>
          <p:nvPr/>
        </p:nvPicPr>
        <p:blipFill>
          <a:blip r:embed="rId2">
            <a:extLst>
              <a:ext uri="{837473B0-CC2E-450A-ABE3-18F120FF3D39}">
                <a1611:picAttrSrcUrl xmlns:a1611="http://schemas.microsoft.com/office/drawing/2016/11/main" xmlns="" r:id="rId3"/>
              </a:ext>
            </a:extLst>
          </a:blip>
          <a:stretch>
            <a:fillRect/>
          </a:stretch>
        </p:blipFill>
        <p:spPr>
          <a:xfrm>
            <a:off x="419382" y="1395633"/>
            <a:ext cx="4047843" cy="2698562"/>
          </a:xfrm>
          <a:prstGeom prst="rect">
            <a:avLst/>
          </a:prstGeom>
        </p:spPr>
      </p:pic>
      <p:sp>
        <p:nvSpPr>
          <p:cNvPr id="6" name="ZoneTexte 5">
            <a:extLst>
              <a:ext uri="{FF2B5EF4-FFF2-40B4-BE49-F238E27FC236}">
                <a16:creationId xmlns:a16="http://schemas.microsoft.com/office/drawing/2014/main" id="{FE20955C-289F-4AFB-A10B-927FC098A87E}"/>
              </a:ext>
            </a:extLst>
          </p:cNvPr>
          <p:cNvSpPr txBox="1"/>
          <p:nvPr/>
        </p:nvSpPr>
        <p:spPr>
          <a:xfrm>
            <a:off x="5791200" y="4521200"/>
            <a:ext cx="2743200" cy="317500"/>
          </a:xfrm>
          <a:prstGeom prst="rect">
            <a:avLst/>
          </a:prstGeom>
        </p:spPr>
        <p:txBody>
          <a:bodyPr anchor="t">
            <a:normAutofit fontScale="92500" lnSpcReduction="20000"/>
          </a:bodyPr>
          <a:lstStyle/>
          <a:p>
            <a:endParaRPr lang="en-US">
              <a:cs typeface="Calibri"/>
            </a:endParaRPr>
          </a:p>
        </p:txBody>
      </p:sp>
    </p:spTree>
    <p:extLst>
      <p:ext uri="{BB962C8B-B14F-4D97-AF65-F5344CB8AC3E}">
        <p14:creationId xmlns:p14="http://schemas.microsoft.com/office/powerpoint/2010/main" val="37840890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7CA0DAA6-33B8-4A25-810D-2F4D816FB40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4972594" cy="6858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4905B923-CB5A-446B-800C-55EA0FFD072A}"/>
              </a:ext>
            </a:extLst>
          </p:cNvPr>
          <p:cNvSpPr>
            <a:spLocks noGrp="1"/>
          </p:cNvSpPr>
          <p:nvPr>
            <p:ph type="title"/>
          </p:nvPr>
        </p:nvSpPr>
        <p:spPr>
          <a:xfrm>
            <a:off x="264446" y="1659988"/>
            <a:ext cx="4127459" cy="3365451"/>
          </a:xfrm>
          <a:noFill/>
        </p:spPr>
        <p:txBody>
          <a:bodyPr vert="horz" lIns="91440" tIns="45720" rIns="91440" bIns="45720" rtlCol="0" anchor="b">
            <a:noAutofit/>
          </a:bodyPr>
          <a:lstStyle/>
          <a:p>
            <a:pPr algn="ctr"/>
            <a:r>
              <a:rPr lang="en-US" sz="5600" b="1" dirty="0">
                <a:solidFill>
                  <a:schemeClr val="bg1"/>
                </a:solidFill>
                <a:latin typeface="Times New Roman"/>
                <a:cs typeface="Times New Roman"/>
              </a:rPr>
              <a:t>Les </a:t>
            </a:r>
            <a:r>
              <a:rPr lang="en-US" sz="5600" b="1" dirty="0" err="1">
                <a:solidFill>
                  <a:schemeClr val="bg1"/>
                </a:solidFill>
                <a:latin typeface="Times New Roman"/>
                <a:cs typeface="Times New Roman"/>
              </a:rPr>
              <a:t>grandes</a:t>
            </a:r>
            <a:r>
              <a:rPr lang="en-US" sz="5600" b="1" dirty="0">
                <a:solidFill>
                  <a:schemeClr val="bg1"/>
                </a:solidFill>
                <a:latin typeface="Times New Roman"/>
                <a:cs typeface="Times New Roman"/>
              </a:rPr>
              <a:t> </a:t>
            </a:r>
            <a:r>
              <a:rPr lang="en-US" sz="5600" b="1" dirty="0" err="1">
                <a:solidFill>
                  <a:schemeClr val="bg1"/>
                </a:solidFill>
                <a:latin typeface="Times New Roman"/>
                <a:cs typeface="Times New Roman"/>
              </a:rPr>
              <a:t>villes</a:t>
            </a:r>
            <a:r>
              <a:rPr lang="en-US" sz="5600" b="1" dirty="0">
                <a:solidFill>
                  <a:schemeClr val="bg1"/>
                </a:solidFill>
                <a:latin typeface="Times New Roman"/>
                <a:cs typeface="Times New Roman"/>
              </a:rPr>
              <a:t> de Tanzanie et la </a:t>
            </a:r>
            <a:r>
              <a:rPr lang="en-US" sz="5600" b="1" dirty="0" err="1">
                <a:solidFill>
                  <a:schemeClr val="bg1"/>
                </a:solidFill>
                <a:latin typeface="Times New Roman"/>
                <a:cs typeface="Times New Roman"/>
              </a:rPr>
              <a:t>capitale</a:t>
            </a:r>
            <a:endParaRPr lang="en-US" sz="5600" b="1" dirty="0">
              <a:solidFill>
                <a:schemeClr val="bg1"/>
              </a:solidFill>
              <a:latin typeface="Times New Roman"/>
              <a:cs typeface="Times New Roman"/>
            </a:endParaRPr>
          </a:p>
        </p:txBody>
      </p:sp>
      <p:pic>
        <p:nvPicPr>
          <p:cNvPr id="8" name="Image 8">
            <a:extLst>
              <a:ext uri="{FF2B5EF4-FFF2-40B4-BE49-F238E27FC236}">
                <a16:creationId xmlns:a16="http://schemas.microsoft.com/office/drawing/2014/main" id="{03700BC1-5365-46A8-A801-249BDCB04E2D}"/>
              </a:ext>
            </a:extLst>
          </p:cNvPr>
          <p:cNvPicPr>
            <a:picLocks noGrp="1" noChangeAspect="1"/>
          </p:cNvPicPr>
          <p:nvPr>
            <p:ph idx="1"/>
          </p:nvPr>
        </p:nvPicPr>
        <p:blipFill rotWithShape="1">
          <a:blip r:embed="rId2"/>
          <a:srcRect r="-2" b="9546"/>
          <a:stretch/>
        </p:blipFill>
        <p:spPr>
          <a:xfrm>
            <a:off x="4970820" y="10"/>
            <a:ext cx="7537704" cy="6857990"/>
          </a:xfrm>
          <a:prstGeom prst="rect">
            <a:avLst/>
          </a:prstGeom>
        </p:spPr>
      </p:pic>
    </p:spTree>
    <p:extLst>
      <p:ext uri="{BB962C8B-B14F-4D97-AF65-F5344CB8AC3E}">
        <p14:creationId xmlns:p14="http://schemas.microsoft.com/office/powerpoint/2010/main" val="15451787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Espace réservé du contenu 2"/>
          <p:cNvSpPr>
            <a:spLocks noGrp="1"/>
          </p:cNvSpPr>
          <p:nvPr>
            <p:ph idx="1"/>
          </p:nvPr>
        </p:nvSpPr>
        <p:spPr>
          <a:xfrm>
            <a:off x="279400" y="327025"/>
            <a:ext cx="11912600" cy="6356350"/>
          </a:xfrm>
          <a:solidFill>
            <a:schemeClr val="tx1"/>
          </a:solidFill>
        </p:spPr>
        <p:txBody>
          <a:bodyPr>
            <a:normAutofit fontScale="92500" lnSpcReduction="20000"/>
          </a:bodyPr>
          <a:lstStyle/>
          <a:p>
            <a:r>
              <a:rPr lang="fr-FR" b="1" dirty="0">
                <a:solidFill>
                  <a:schemeClr val="bg1"/>
                </a:solidFill>
              </a:rPr>
              <a:t>Dodoma</a:t>
            </a:r>
            <a:r>
              <a:rPr lang="fr-FR" dirty="0">
                <a:solidFill>
                  <a:schemeClr val="bg1"/>
                </a:solidFill>
              </a:rPr>
              <a:t> est la capitale de la Tanzanie et également celle de la région de Dodoma. Sa population est estimée en 2002 à 324 347 habitants.</a:t>
            </a:r>
          </a:p>
          <a:p>
            <a:r>
              <a:rPr lang="fr-FR" b="1" dirty="0">
                <a:solidFill>
                  <a:schemeClr val="bg1"/>
                </a:solidFill>
              </a:rPr>
              <a:t>Dar es Salam</a:t>
            </a:r>
            <a:r>
              <a:rPr lang="fr-FR" dirty="0">
                <a:solidFill>
                  <a:schemeClr val="bg1"/>
                </a:solidFill>
              </a:rPr>
              <a:t>, autrefois </a:t>
            </a:r>
            <a:r>
              <a:rPr lang="fr-FR" b="1" dirty="0">
                <a:solidFill>
                  <a:schemeClr val="bg1"/>
                </a:solidFill>
              </a:rPr>
              <a:t>Mzizima</a:t>
            </a:r>
            <a:r>
              <a:rPr lang="fr-FR" dirty="0">
                <a:solidFill>
                  <a:schemeClr val="bg1"/>
                </a:solidFill>
              </a:rPr>
              <a:t>, est la plus grande ville, le centre économique et l'ancienne capitale de la Tanzanie.</a:t>
            </a:r>
          </a:p>
          <a:p>
            <a:r>
              <a:rPr lang="fr-FR" b="1" dirty="0">
                <a:solidFill>
                  <a:schemeClr val="bg1"/>
                </a:solidFill>
              </a:rPr>
              <a:t>Mwanza</a:t>
            </a:r>
            <a:r>
              <a:rPr lang="fr-FR" dirty="0">
                <a:solidFill>
                  <a:schemeClr val="bg1"/>
                </a:solidFill>
              </a:rPr>
              <a:t> est une ville portuaire de Tanzanie et la capitale de la région de Mwanza. Elle est située sur les bords sud du lac Victoria, dans le nord du pays. Sa population s'élevait à 385 810 habitants selon le recensement de 2002, ce qui en fait la deuxième ville de Tanzanie après Dar es Salaam.</a:t>
            </a:r>
          </a:p>
          <a:p>
            <a:r>
              <a:rPr lang="fr-FR" b="1" dirty="0">
                <a:solidFill>
                  <a:schemeClr val="bg1"/>
                </a:solidFill>
              </a:rPr>
              <a:t>Zanzibar </a:t>
            </a:r>
            <a:r>
              <a:rPr lang="fr-FR" dirty="0">
                <a:solidFill>
                  <a:schemeClr val="bg1"/>
                </a:solidFill>
              </a:rPr>
              <a:t>est la ville de Tanzanie la plus importante de l'archipel de Zanzibar, le centre commercial et la capitale administrative du Gouvernement révolutionnaire de Zanzibar et de la région d'Unguja Ville et Ouest. Elle est située sur la côte occidentale de l'île d'Unguja. Elle s'étend également sur les sites de Ng'ambo et la vieille crique de Darajani.</a:t>
            </a:r>
          </a:p>
          <a:p>
            <a:r>
              <a:rPr lang="fr-FR" b="1" dirty="0">
                <a:solidFill>
                  <a:schemeClr val="bg1"/>
                </a:solidFill>
              </a:rPr>
              <a:t>Arusha</a:t>
            </a:r>
            <a:r>
              <a:rPr lang="fr-FR" dirty="0">
                <a:solidFill>
                  <a:schemeClr val="bg1"/>
                </a:solidFill>
              </a:rPr>
              <a:t> est une ville du nord de la Tanzanie et la capitale de la région d'Arusha. En 2012, sa population s'élevait à 416 442 habitants, les estimations actuelles vont jusqu'à 500 000 habitants.</a:t>
            </a:r>
          </a:p>
          <a:p>
            <a:r>
              <a:rPr lang="fr-FR" b="1" dirty="0">
                <a:solidFill>
                  <a:schemeClr val="bg1"/>
                </a:solidFill>
              </a:rPr>
              <a:t>Mbeya</a:t>
            </a:r>
            <a:r>
              <a:rPr lang="fr-FR" dirty="0">
                <a:solidFill>
                  <a:schemeClr val="bg1"/>
                </a:solidFill>
              </a:rPr>
              <a:t> est une ville du sud-ouest de la Tanzanie. C'est le centre administratif de la région de Mbeya. En 2005, sa population a été évaluée à 280 000 habitants, soit plus de 95 % du total du district de Mbeya Urban. </a:t>
            </a:r>
          </a:p>
          <a:p>
            <a:endParaRPr lang="fr-FR" dirty="0"/>
          </a:p>
        </p:txBody>
      </p:sp>
    </p:spTree>
    <p:extLst>
      <p:ext uri="{BB962C8B-B14F-4D97-AF65-F5344CB8AC3E}">
        <p14:creationId xmlns:p14="http://schemas.microsoft.com/office/powerpoint/2010/main" val="12657645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p:cNvPicPr>
            <a:picLocks noGrp="1" noChangeAspect="1"/>
          </p:cNvPicPr>
          <p:nvPr>
            <p:ph idx="1"/>
          </p:nvPr>
        </p:nvPicPr>
        <p:blipFill>
          <a:blip r:embed="rId2"/>
          <a:stretch>
            <a:fillRect/>
          </a:stretch>
        </p:blipFill>
        <p:spPr>
          <a:xfrm>
            <a:off x="27825" y="-71610"/>
            <a:ext cx="12164175" cy="6929610"/>
          </a:xfrm>
          <a:prstGeom prst="rect">
            <a:avLst/>
          </a:prstGeom>
        </p:spPr>
      </p:pic>
    </p:spTree>
    <p:extLst>
      <p:ext uri="{BB962C8B-B14F-4D97-AF65-F5344CB8AC3E}">
        <p14:creationId xmlns:p14="http://schemas.microsoft.com/office/powerpoint/2010/main" val="30651267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Espace réservé du contenu 3"/>
          <p:cNvPicPr>
            <a:picLocks noGrp="1"/>
          </p:cNvPicPr>
          <p:nvPr>
            <p:ph idx="1"/>
          </p:nvPr>
        </p:nvPicPr>
        <p:blipFill>
          <a:blip r:embed="rId2" cstate="print">
            <a:extLst>
              <a:ext uri="{28A0092B-C50C-407E-A947-70E740481C1C}">
                <a14:useLocalDpi xmlns:a14="http://schemas.microsoft.com/office/drawing/2010/main" val="0"/>
              </a:ext>
            </a:extLst>
          </a:blip>
          <a:stretch>
            <a:fillRect/>
          </a:stretch>
        </p:blipFill>
        <p:spPr>
          <a:xfrm>
            <a:off x="4559300" y="234950"/>
            <a:ext cx="5841346" cy="6502400"/>
          </a:xfrm>
          <a:prstGeom prst="rect">
            <a:avLst/>
          </a:prstGeom>
          <a:effectLst>
            <a:reflection endPos="0" dir="5400000" sy="-100000" algn="bl" rotWithShape="0"/>
          </a:effectLst>
        </p:spPr>
      </p:pic>
      <p:sp>
        <p:nvSpPr>
          <p:cNvPr id="2" name="Titre 1"/>
          <p:cNvSpPr>
            <a:spLocks noGrp="1"/>
          </p:cNvSpPr>
          <p:nvPr>
            <p:ph type="title"/>
          </p:nvPr>
        </p:nvSpPr>
        <p:spPr>
          <a:xfrm>
            <a:off x="273050" y="234950"/>
            <a:ext cx="4089400" cy="6369050"/>
          </a:xfrm>
          <a:solidFill>
            <a:schemeClr val="tx1"/>
          </a:solidFill>
        </p:spPr>
        <p:txBody>
          <a:bodyPr>
            <a:normAutofit/>
          </a:bodyPr>
          <a:lstStyle/>
          <a:p>
            <a:r>
              <a:rPr lang="fr-FR" sz="3900" b="1" dirty="0">
                <a:solidFill>
                  <a:schemeClr val="bg1"/>
                </a:solidFill>
              </a:rPr>
              <a:t>Les différents </a:t>
            </a:r>
            <a:br>
              <a:rPr lang="fr-FR" sz="3900" b="1" dirty="0">
                <a:solidFill>
                  <a:schemeClr val="bg1"/>
                </a:solidFill>
              </a:rPr>
            </a:br>
            <a:r>
              <a:rPr lang="fr-FR" sz="3900" b="1" dirty="0">
                <a:solidFill>
                  <a:schemeClr val="bg1"/>
                </a:solidFill>
              </a:rPr>
              <a:t>    secteurs géographiques </a:t>
            </a:r>
            <a:br>
              <a:rPr lang="fr-FR" sz="3900" b="1" dirty="0">
                <a:solidFill>
                  <a:schemeClr val="bg1"/>
                </a:solidFill>
              </a:rPr>
            </a:br>
            <a:r>
              <a:rPr lang="fr-FR" sz="3900" b="1" dirty="0">
                <a:solidFill>
                  <a:schemeClr val="bg1"/>
                </a:solidFill>
              </a:rPr>
              <a:t>  en Tanzanie</a:t>
            </a:r>
            <a:br>
              <a:rPr lang="fr-FR" b="1" dirty="0">
                <a:solidFill>
                  <a:schemeClr val="bg1"/>
                </a:solidFill>
              </a:rPr>
            </a:br>
            <a:endParaRPr lang="fr-FR" dirty="0">
              <a:solidFill>
                <a:schemeClr val="bg1"/>
              </a:solidFill>
            </a:endParaRPr>
          </a:p>
        </p:txBody>
      </p:sp>
    </p:spTree>
    <p:extLst>
      <p:ext uri="{BB962C8B-B14F-4D97-AF65-F5344CB8AC3E}">
        <p14:creationId xmlns:p14="http://schemas.microsoft.com/office/powerpoint/2010/main" val="39950803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374650" y="209551"/>
            <a:ext cx="10515600" cy="3657600"/>
          </a:xfrm>
          <a:solidFill>
            <a:schemeClr val="tx1"/>
          </a:solidFill>
        </p:spPr>
        <p:txBody>
          <a:bodyPr>
            <a:normAutofit fontScale="90000"/>
          </a:bodyPr>
          <a:lstStyle/>
          <a:p>
            <a:r>
              <a:rPr lang="fr-FR" dirty="0">
                <a:solidFill>
                  <a:schemeClr val="bg1"/>
                </a:solidFill>
              </a:rPr>
              <a:t>La Tanzanie est le plus vaste pays de l'Afrique de l'Est. La majeure partie du pays est formée par des hauts plateaux dont l'altitude oscille autour de 1 500 m. 64 % du pays est constitué de steppes d'herbes et de savanes (steppe + quelques arbres clairsemés = savane).</a:t>
            </a:r>
            <a:br>
              <a:rPr lang="fr-FR" dirty="0"/>
            </a:br>
            <a:endParaRPr lang="fr-FR" dirty="0"/>
          </a:p>
        </p:txBody>
      </p:sp>
      <p:pic>
        <p:nvPicPr>
          <p:cNvPr id="6" name="Espace réservé du conten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787900" y="2933699"/>
            <a:ext cx="5943600" cy="3587751"/>
          </a:xfrm>
          <a:pattFill prst="pct5">
            <a:fgClr>
              <a:schemeClr val="accent1"/>
            </a:fgClr>
            <a:bgClr>
              <a:schemeClr val="bg1"/>
            </a:bgClr>
          </a:pattFill>
        </p:spPr>
      </p:pic>
    </p:spTree>
    <p:extLst>
      <p:ext uri="{BB962C8B-B14F-4D97-AF65-F5344CB8AC3E}">
        <p14:creationId xmlns:p14="http://schemas.microsoft.com/office/powerpoint/2010/main" val="2299432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336550" y="282575"/>
            <a:ext cx="10515600" cy="4351338"/>
          </a:xfrm>
          <a:solidFill>
            <a:schemeClr val="tx1"/>
          </a:solidFill>
        </p:spPr>
        <p:txBody>
          <a:bodyPr/>
          <a:lstStyle/>
          <a:p>
            <a:pPr marL="0" indent="0">
              <a:buNone/>
            </a:pPr>
            <a:r>
              <a:rPr lang="fr-FR" b="1" dirty="0">
                <a:solidFill>
                  <a:schemeClr val="bg1"/>
                </a:solidFill>
              </a:rPr>
              <a:t>Les plateaux du Centre :</a:t>
            </a:r>
            <a:r>
              <a:rPr lang="fr-FR" dirty="0">
                <a:solidFill>
                  <a:schemeClr val="bg1"/>
                </a:solidFill>
              </a:rPr>
              <a:t> les paysages varient. La steppe </a:t>
            </a:r>
            <a:r>
              <a:rPr lang="fr-FR" dirty="0" err="1">
                <a:solidFill>
                  <a:schemeClr val="bg1"/>
                </a:solidFill>
              </a:rPr>
              <a:t>maasaï</a:t>
            </a:r>
            <a:r>
              <a:rPr lang="fr-FR" dirty="0">
                <a:solidFill>
                  <a:schemeClr val="bg1"/>
                </a:solidFill>
              </a:rPr>
              <a:t> (aride) est fréquente et ne comporte généralement pas d'arbres. La savane africaine (</a:t>
            </a:r>
            <a:r>
              <a:rPr lang="fr-FR" i="1" dirty="0">
                <a:solidFill>
                  <a:schemeClr val="bg1"/>
                </a:solidFill>
              </a:rPr>
              <a:t>bush</a:t>
            </a:r>
            <a:r>
              <a:rPr lang="fr-FR" dirty="0">
                <a:solidFill>
                  <a:schemeClr val="bg1"/>
                </a:solidFill>
              </a:rPr>
              <a:t>) est clairsemée et ponctuée d'acacias, d'euphorbes, de palmiers, de baobabs...</a:t>
            </a:r>
          </a:p>
          <a:p>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52874" y="2005012"/>
            <a:ext cx="6625291" cy="4402138"/>
          </a:xfrm>
          <a:prstGeom prst="rect">
            <a:avLst/>
          </a:prstGeom>
        </p:spPr>
      </p:pic>
    </p:spTree>
    <p:extLst>
      <p:ext uri="{BB962C8B-B14F-4D97-AF65-F5344CB8AC3E}">
        <p14:creationId xmlns:p14="http://schemas.microsoft.com/office/powerpoint/2010/main" val="20736686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158750" y="76201"/>
            <a:ext cx="10795000" cy="2241550"/>
          </a:xfrm>
          <a:solidFill>
            <a:schemeClr val="tx1"/>
          </a:solidFill>
        </p:spPr>
        <p:txBody>
          <a:bodyPr>
            <a:normAutofit fontScale="90000"/>
          </a:bodyPr>
          <a:lstStyle/>
          <a:p>
            <a:r>
              <a:rPr lang="fr-FR" b="1" dirty="0">
                <a:solidFill>
                  <a:schemeClr val="bg1"/>
                </a:solidFill>
              </a:rPr>
              <a:t>Le Nord : </a:t>
            </a:r>
            <a:r>
              <a:rPr lang="fr-FR" dirty="0">
                <a:solidFill>
                  <a:schemeClr val="bg1"/>
                </a:solidFill>
              </a:rPr>
              <a:t>la région la plus montagneuse, où se trouvent aussi les grands parcs nationaux les plus visités. On y trouve le mont Kilimandjaro (5 892 m.) et le mont Meru (4 565 m).</a:t>
            </a:r>
          </a:p>
        </p:txBody>
      </p:sp>
      <p:pic>
        <p:nvPicPr>
          <p:cNvPr id="4" name="Espace réservé du conten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655858" y="1822450"/>
            <a:ext cx="4849284" cy="3636963"/>
          </a:xfrm>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6299" y="2540000"/>
            <a:ext cx="5462145" cy="3600450"/>
          </a:xfrm>
          <a:prstGeom prst="rect">
            <a:avLst/>
          </a:prstGeom>
        </p:spPr>
      </p:pic>
      <p:sp>
        <p:nvSpPr>
          <p:cNvPr id="3" name="ZoneTexte 2">
            <a:extLst>
              <a:ext uri="{FF2B5EF4-FFF2-40B4-BE49-F238E27FC236}">
                <a16:creationId xmlns:a16="http://schemas.microsoft.com/office/drawing/2014/main" id="{65C1306B-185E-4578-89F3-D8ACDBB870DC}"/>
              </a:ext>
            </a:extLst>
          </p:cNvPr>
          <p:cNvSpPr txBox="1"/>
          <p:nvPr/>
        </p:nvSpPr>
        <p:spPr>
          <a:xfrm>
            <a:off x="5472155" y="6334123"/>
            <a:ext cx="2367406" cy="369332"/>
          </a:xfrm>
          <a:prstGeom prst="rect">
            <a:avLst/>
          </a:prstGeom>
          <a:solidFill>
            <a:schemeClr val="tx1"/>
          </a:solidFill>
        </p:spPr>
        <p:txBody>
          <a:bodyPr wrap="square" rtlCol="0">
            <a:spAutoFit/>
          </a:bodyPr>
          <a:lstStyle/>
          <a:p>
            <a:r>
              <a:rPr lang="fr-FR" dirty="0">
                <a:solidFill>
                  <a:schemeClr val="bg1"/>
                </a:solidFill>
                <a:latin typeface="Times New Roman" panose="02020603050405020304" pitchFamily="18" charset="0"/>
                <a:cs typeface="Times New Roman" panose="02020603050405020304" pitchFamily="18" charset="0"/>
              </a:rPr>
              <a:t>Le mont Kilimandjaro</a:t>
            </a:r>
          </a:p>
        </p:txBody>
      </p:sp>
    </p:spTree>
    <p:extLst>
      <p:ext uri="{BB962C8B-B14F-4D97-AF65-F5344CB8AC3E}">
        <p14:creationId xmlns:p14="http://schemas.microsoft.com/office/powerpoint/2010/main" val="16321966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171450" y="615949"/>
            <a:ext cx="11849100" cy="1074739"/>
          </a:xfrm>
          <a:solidFill>
            <a:schemeClr val="tx1"/>
          </a:solidFill>
        </p:spPr>
        <p:txBody>
          <a:bodyPr>
            <a:normAutofit fontScale="90000"/>
          </a:bodyPr>
          <a:lstStyle/>
          <a:p>
            <a:r>
              <a:rPr lang="fr-FR" b="1" dirty="0">
                <a:solidFill>
                  <a:schemeClr val="bg1"/>
                </a:solidFill>
              </a:rPr>
              <a:t>L'Ouest : </a:t>
            </a:r>
            <a:r>
              <a:rPr lang="fr-FR" dirty="0">
                <a:solidFill>
                  <a:schemeClr val="bg1"/>
                </a:solidFill>
              </a:rPr>
              <a:t>le lac Tanganyika est le plus long lac d'eau douce au monde (32 000 km², 675 km de long et 50 km de large) et le deuxième par sa profondeur (1 470 m.).</a:t>
            </a:r>
            <a:br>
              <a:rPr lang="fr-FR" dirty="0"/>
            </a:br>
            <a:endParaRPr lang="fr-FR" dirty="0"/>
          </a:p>
        </p:txBody>
      </p:sp>
      <p:pic>
        <p:nvPicPr>
          <p:cNvPr id="5" name="Espace réservé du contenu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647950" y="1644228"/>
            <a:ext cx="7097521" cy="4851821"/>
          </a:xfrm>
        </p:spPr>
      </p:pic>
    </p:spTree>
    <p:extLst>
      <p:ext uri="{BB962C8B-B14F-4D97-AF65-F5344CB8AC3E}">
        <p14:creationId xmlns:p14="http://schemas.microsoft.com/office/powerpoint/2010/main" val="32617159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du contenu 4"/>
          <p:cNvPicPr>
            <a:picLocks noGrp="1" noChangeAspect="1"/>
          </p:cNvPicPr>
          <p:nvPr>
            <p:ph idx="1"/>
          </p:nvPr>
        </p:nvPicPr>
        <p:blipFill>
          <a:blip r:embed="rId2"/>
          <a:stretch>
            <a:fillRect/>
          </a:stretch>
        </p:blipFill>
        <p:spPr>
          <a:xfrm>
            <a:off x="4050" y="0"/>
            <a:ext cx="12187949" cy="6859114"/>
          </a:xfrm>
          <a:prstGeom prst="rect">
            <a:avLst/>
          </a:prstGeom>
        </p:spPr>
      </p:pic>
    </p:spTree>
    <p:extLst>
      <p:ext uri="{BB962C8B-B14F-4D97-AF65-F5344CB8AC3E}">
        <p14:creationId xmlns:p14="http://schemas.microsoft.com/office/powerpoint/2010/main" val="35845681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987425" y="0"/>
            <a:ext cx="10515600" cy="727075"/>
          </a:xfrm>
          <a:solidFill>
            <a:schemeClr val="tx1"/>
          </a:solidFill>
        </p:spPr>
        <p:txBody>
          <a:bodyPr/>
          <a:lstStyle/>
          <a:p>
            <a:pPr algn="ctr"/>
            <a:r>
              <a:rPr lang="fr-FR" b="1" dirty="0">
                <a:solidFill>
                  <a:schemeClr val="bg1"/>
                </a:solidFill>
                <a:latin typeface="Times New Roman" panose="02020603050405020304" pitchFamily="18" charset="0"/>
                <a:cs typeface="Times New Roman" panose="02020603050405020304" pitchFamily="18" charset="0"/>
              </a:rPr>
              <a:t>Climat en Tanzanie</a:t>
            </a:r>
            <a:endParaRPr lang="fr-FR" dirty="0">
              <a:solidFill>
                <a:schemeClr val="bg1"/>
              </a:solidFill>
              <a:latin typeface="Times New Roman" panose="02020603050405020304" pitchFamily="18" charset="0"/>
              <a:cs typeface="Times New Roman" panose="02020603050405020304" pitchFamily="18" charset="0"/>
            </a:endParaRPr>
          </a:p>
        </p:txBody>
      </p:sp>
      <p:pic>
        <p:nvPicPr>
          <p:cNvPr id="4" name="Espace réservé du contenu 3" title="Résultat de recherche d'images pour &quot;carte climat Tanzanie&quot;"/>
          <p:cNvPicPr>
            <a:picLocks noGrp="1"/>
          </p:cNvPicPr>
          <p:nvPr>
            <p:ph idx="1"/>
          </p:nvPr>
        </p:nvPicPr>
        <p:blipFill>
          <a:blip r:embed="rId2">
            <a:extLst>
              <a:ext uri="{28A0092B-C50C-407E-A947-70E740481C1C}">
                <a14:useLocalDpi xmlns:a14="http://schemas.microsoft.com/office/drawing/2010/main" val="0"/>
              </a:ext>
            </a:extLst>
          </a:blip>
          <a:stretch>
            <a:fillRect/>
          </a:stretch>
        </p:blipFill>
        <p:spPr>
          <a:xfrm>
            <a:off x="2324100" y="736600"/>
            <a:ext cx="8000999" cy="5924550"/>
          </a:xfrm>
          <a:prstGeom prst="rect">
            <a:avLst/>
          </a:prstGeom>
        </p:spPr>
      </p:pic>
    </p:spTree>
    <p:extLst>
      <p:ext uri="{BB962C8B-B14F-4D97-AF65-F5344CB8AC3E}">
        <p14:creationId xmlns:p14="http://schemas.microsoft.com/office/powerpoint/2010/main" val="40454024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vlc-record-2020-01-25-10h35m51s-Hymne-national-de-la-Tanzanie-_SWFR-paroles_-Anthem-of-Tan.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41835" y="1"/>
            <a:ext cx="12251765" cy="6753412"/>
          </a:xfrm>
        </p:spPr>
      </p:pic>
    </p:spTree>
    <p:extLst>
      <p:ext uri="{BB962C8B-B14F-4D97-AF65-F5344CB8AC3E}">
        <p14:creationId xmlns:p14="http://schemas.microsoft.com/office/powerpoint/2010/main" val="104552242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23924" y="685800"/>
            <a:ext cx="10515600" cy="431800"/>
          </a:xfrm>
        </p:spPr>
        <p:txBody>
          <a:bodyPr>
            <a:normAutofit fontScale="90000"/>
          </a:bodyPr>
          <a:lstStyle/>
          <a:p>
            <a:pPr algn="ctr"/>
            <a:br>
              <a:rPr lang="fr-FR" dirty="0"/>
            </a:br>
            <a:endParaRPr lang="fr-FR" dirty="0"/>
          </a:p>
        </p:txBody>
      </p:sp>
      <p:sp>
        <p:nvSpPr>
          <p:cNvPr id="3" name="Espace réservé du contenu 2"/>
          <p:cNvSpPr>
            <a:spLocks noGrp="1"/>
          </p:cNvSpPr>
          <p:nvPr>
            <p:ph idx="1"/>
          </p:nvPr>
        </p:nvSpPr>
        <p:spPr>
          <a:xfrm>
            <a:off x="76200" y="190500"/>
            <a:ext cx="11880850" cy="6578600"/>
          </a:xfrm>
          <a:solidFill>
            <a:schemeClr val="tx1"/>
          </a:solidFill>
        </p:spPr>
        <p:txBody>
          <a:bodyPr>
            <a:normAutofit fontScale="92500" lnSpcReduction="10000"/>
          </a:bodyPr>
          <a:lstStyle/>
          <a:p>
            <a:pPr marL="0" indent="0">
              <a:buNone/>
            </a:pPr>
            <a:r>
              <a:rPr lang="fr-FR" b="1" dirty="0">
                <a:solidFill>
                  <a:schemeClr val="bg1"/>
                </a:solidFill>
              </a:rPr>
              <a:t>On peut distinguer plusieurs saisons</a:t>
            </a:r>
            <a:r>
              <a:rPr lang="fr-FR" dirty="0">
                <a:solidFill>
                  <a:schemeClr val="bg1"/>
                </a:solidFill>
              </a:rPr>
              <a:t> :</a:t>
            </a:r>
          </a:p>
          <a:p>
            <a:pPr lvl="0"/>
            <a:r>
              <a:rPr lang="fr-FR" dirty="0">
                <a:solidFill>
                  <a:schemeClr val="bg1"/>
                </a:solidFill>
              </a:rPr>
              <a:t>La saison des pluies, dure du milieu du mois de mars à début mai. Le pic des pluies est enregistré au mois d'avril. Durant cette période, les températures peuvent atteindre des températures inférieures à 10° sur le pourtour du cratère du Ngorongoro.</a:t>
            </a:r>
          </a:p>
          <a:p>
            <a:pPr lvl="0"/>
            <a:endParaRPr lang="fr-FR" dirty="0"/>
          </a:p>
          <a:p>
            <a:pPr lvl="0"/>
            <a:endParaRPr lang="fr-FR" dirty="0"/>
          </a:p>
          <a:p>
            <a:pPr lvl="0"/>
            <a:endParaRPr lang="fr-FR" dirty="0"/>
          </a:p>
          <a:p>
            <a:pPr lvl="0"/>
            <a:endParaRPr lang="fr-FR" dirty="0"/>
          </a:p>
          <a:p>
            <a:pPr lvl="0"/>
            <a:endParaRPr lang="fr-FR" dirty="0"/>
          </a:p>
          <a:p>
            <a:pPr lvl="0"/>
            <a:endParaRPr lang="fr-FR" dirty="0"/>
          </a:p>
          <a:p>
            <a:pPr lvl="0"/>
            <a:endParaRPr lang="fr-FR" dirty="0"/>
          </a:p>
          <a:p>
            <a:pPr lvl="0"/>
            <a:r>
              <a:rPr lang="fr-FR" dirty="0">
                <a:solidFill>
                  <a:schemeClr val="bg1"/>
                </a:solidFill>
              </a:rPr>
              <a:t>La petite saison sèche quant à elle baigne le pays d'une pluie fine et persistante pendant les mois de novembre et de décembre. Cela peut s'apparenter à un brumisateur qui aurait des effets bénéfiques car ce n'est pas une pluie continue. Il faut savoir que les animaux apprécient particulièrement cette période.</a:t>
            </a:r>
          </a:p>
          <a:p>
            <a:endParaRPr lang="fr-FR" dirty="0"/>
          </a:p>
        </p:txBody>
      </p:sp>
      <p:pic>
        <p:nvPicPr>
          <p:cNvPr id="8" name="Imag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39139" y="1720850"/>
            <a:ext cx="9089066" cy="3302000"/>
          </a:xfrm>
          <a:prstGeom prst="rect">
            <a:avLst/>
          </a:prstGeom>
        </p:spPr>
      </p:pic>
    </p:spTree>
    <p:extLst>
      <p:ext uri="{BB962C8B-B14F-4D97-AF65-F5344CB8AC3E}">
        <p14:creationId xmlns:p14="http://schemas.microsoft.com/office/powerpoint/2010/main" val="27349120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209550" y="1047750"/>
            <a:ext cx="11849100" cy="1333500"/>
          </a:xfrm>
          <a:solidFill>
            <a:schemeClr val="tx1"/>
          </a:solidFill>
        </p:spPr>
        <p:txBody>
          <a:bodyPr>
            <a:normAutofit fontScale="90000"/>
          </a:bodyPr>
          <a:lstStyle/>
          <a:p>
            <a:pPr lvl="0"/>
            <a:r>
              <a:rPr lang="fr-FR" dirty="0">
                <a:solidFill>
                  <a:schemeClr val="bg1"/>
                </a:solidFill>
                <a:latin typeface="Times New Roman" panose="02020603050405020304" pitchFamily="18" charset="0"/>
                <a:cs typeface="Times New Roman" panose="02020603050405020304" pitchFamily="18" charset="0"/>
              </a:rPr>
              <a:t>La saison sèche s'étend de mai à octobre. C'est l'époque des grosses chaleurs. La savane brûle, devient sèche. Les animaux cherchent les points d'eau qui se tarissent souvent. </a:t>
            </a:r>
            <a:br>
              <a:rPr lang="fr-FR" dirty="0"/>
            </a:br>
            <a:endParaRPr lang="fr-FR" dirty="0"/>
          </a:p>
        </p:txBody>
      </p:sp>
      <p:pic>
        <p:nvPicPr>
          <p:cNvPr id="4" name="Espace réservé du conten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475716" y="1962150"/>
            <a:ext cx="6915933" cy="4614174"/>
          </a:xfrm>
        </p:spPr>
      </p:pic>
    </p:spTree>
    <p:extLst>
      <p:ext uri="{BB962C8B-B14F-4D97-AF65-F5344CB8AC3E}">
        <p14:creationId xmlns:p14="http://schemas.microsoft.com/office/powerpoint/2010/main" val="24360561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0"/>
            <a:ext cx="12192000" cy="6858000"/>
          </a:xfrm>
          <a:solidFill>
            <a:schemeClr val="tx1"/>
          </a:solidFill>
        </p:spPr>
        <p:txBody>
          <a:bodyPr>
            <a:normAutofit/>
          </a:bodyPr>
          <a:lstStyle/>
          <a:p>
            <a:pPr algn="ctr"/>
            <a:r>
              <a:rPr lang="fr-FR" sz="7200" dirty="0">
                <a:solidFill>
                  <a:schemeClr val="bg1"/>
                </a:solidFill>
                <a:latin typeface="Times New Roman" panose="02020603050405020304" pitchFamily="18" charset="0"/>
                <a:cs typeface="Times New Roman" panose="02020603050405020304" pitchFamily="18" charset="0"/>
              </a:rPr>
              <a:t>LA FAUNE</a:t>
            </a:r>
          </a:p>
        </p:txBody>
      </p:sp>
    </p:spTree>
    <p:extLst>
      <p:ext uri="{BB962C8B-B14F-4D97-AF65-F5344CB8AC3E}">
        <p14:creationId xmlns:p14="http://schemas.microsoft.com/office/powerpoint/2010/main" val="8526586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215900" y="549741"/>
            <a:ext cx="11772900" cy="710734"/>
          </a:xfrm>
          <a:solidFill>
            <a:schemeClr val="tx1"/>
          </a:solidFill>
          <a:effectLst>
            <a:glow rad="139700">
              <a:schemeClr val="accent2">
                <a:satMod val="175000"/>
                <a:alpha val="40000"/>
              </a:schemeClr>
            </a:glow>
          </a:effectLst>
        </p:spPr>
        <p:txBody>
          <a:bodyPr>
            <a:normAutofit fontScale="90000"/>
          </a:bodyPr>
          <a:lstStyle/>
          <a:p>
            <a:pPr algn="ctr"/>
            <a:br>
              <a:rPr lang="fr-FR" b="1" dirty="0">
                <a:solidFill>
                  <a:schemeClr val="bg1"/>
                </a:solidFill>
              </a:rPr>
            </a:br>
            <a:r>
              <a:rPr lang="fr-FR" sz="3600" dirty="0">
                <a:solidFill>
                  <a:schemeClr val="bg1"/>
                </a:solidFill>
              </a:rPr>
              <a:t>La faune tanzanienne fait partie des plus préservées d'Afrique. </a:t>
            </a:r>
            <a:br>
              <a:rPr lang="fr-FR" dirty="0">
                <a:solidFill>
                  <a:schemeClr val="bg1"/>
                </a:solidFill>
              </a:rPr>
            </a:br>
            <a:endParaRPr lang="fr-FR" dirty="0">
              <a:solidFill>
                <a:schemeClr val="bg1"/>
              </a:solidFill>
            </a:endParaRPr>
          </a:p>
        </p:txBody>
      </p:sp>
      <p:sp>
        <p:nvSpPr>
          <p:cNvPr id="4" name="Rectangle 2"/>
          <p:cNvSpPr>
            <a:spLocks noChangeArrowheads="1"/>
          </p:cNvSpPr>
          <p:nvPr/>
        </p:nvSpPr>
        <p:spPr bwMode="auto">
          <a:xfrm>
            <a:off x="1971674" y="1362759"/>
            <a:ext cx="18687475" cy="646331"/>
          </a:xfrm>
          <a:prstGeom prst="rect">
            <a:avLst/>
          </a:prstGeom>
          <a:solidFill>
            <a:schemeClr val="tx1"/>
          </a:solidFill>
          <a:ln>
            <a:noFill/>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b="1" i="0"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Les flamands roses </a:t>
            </a:r>
            <a:endParaRPr kumimoji="0" lang="fr-FR" altLang="fr-FR" b="0" i="0" u="none" strike="noStrike" cap="none" normalizeH="0" baseline="0" dirty="0">
              <a:ln>
                <a:noFill/>
              </a:ln>
              <a:solidFill>
                <a:schemeClr val="bg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800" b="0" i="0" u="none" strike="noStrike" cap="none" normalizeH="0" baseline="0" dirty="0">
              <a:ln>
                <a:noFill/>
              </a:ln>
              <a:solidFill>
                <a:schemeClr val="tx1"/>
              </a:solidFill>
              <a:effectLst/>
              <a:latin typeface="Arial" panose="020B0604020202020204" pitchFamily="34" charset="0"/>
            </a:endParaRPr>
          </a:p>
        </p:txBody>
      </p:sp>
      <p:pic>
        <p:nvPicPr>
          <p:cNvPr id="5" name="Image 4" title="Les flamants roses, stars du Parc National de Manyara!"/>
          <p:cNvPicPr/>
          <p:nvPr/>
        </p:nvPicPr>
        <p:blipFill>
          <a:blip r:embed="rId2">
            <a:extLst>
              <a:ext uri="{28A0092B-C50C-407E-A947-70E740481C1C}">
                <a14:useLocalDpi xmlns:a14="http://schemas.microsoft.com/office/drawing/2010/main" val="0"/>
              </a:ext>
            </a:extLst>
          </a:blip>
          <a:stretch>
            <a:fillRect/>
          </a:stretch>
        </p:blipFill>
        <p:spPr>
          <a:xfrm>
            <a:off x="215900" y="1752600"/>
            <a:ext cx="11817350" cy="4864100"/>
          </a:xfrm>
          <a:prstGeom prst="rect">
            <a:avLst/>
          </a:prstGeom>
        </p:spPr>
      </p:pic>
    </p:spTree>
    <p:extLst>
      <p:ext uri="{BB962C8B-B14F-4D97-AF65-F5344CB8AC3E}">
        <p14:creationId xmlns:p14="http://schemas.microsoft.com/office/powerpoint/2010/main" val="26118202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Espace réservé du contenu 3"/>
          <p:cNvPicPr>
            <a:picLocks noGrp="1" noChangeAspect="1"/>
          </p:cNvPicPr>
          <p:nvPr>
            <p:ph idx="1"/>
          </p:nvPr>
        </p:nvPicPr>
        <p:blipFill>
          <a:blip r:embed="rId2"/>
          <a:stretch>
            <a:fillRect/>
          </a:stretch>
        </p:blipFill>
        <p:spPr>
          <a:xfrm>
            <a:off x="367404" y="114300"/>
            <a:ext cx="11002271" cy="6629399"/>
          </a:xfrm>
          <a:prstGeom prst="rect">
            <a:avLst/>
          </a:prstGeom>
          <a:solidFill>
            <a:schemeClr val="tx1"/>
          </a:solidFill>
        </p:spPr>
      </p:pic>
    </p:spTree>
    <p:extLst>
      <p:ext uri="{BB962C8B-B14F-4D97-AF65-F5344CB8AC3E}">
        <p14:creationId xmlns:p14="http://schemas.microsoft.com/office/powerpoint/2010/main" val="42136280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Espace réservé du contenu 3"/>
          <p:cNvPicPr>
            <a:picLocks noGrp="1" noChangeAspect="1"/>
          </p:cNvPicPr>
          <p:nvPr>
            <p:ph idx="1"/>
          </p:nvPr>
        </p:nvPicPr>
        <p:blipFill>
          <a:blip r:embed="rId2"/>
          <a:stretch>
            <a:fillRect/>
          </a:stretch>
        </p:blipFill>
        <p:spPr>
          <a:xfrm>
            <a:off x="390524" y="148740"/>
            <a:ext cx="11293475" cy="6522875"/>
          </a:xfrm>
          <a:prstGeom prst="rect">
            <a:avLst/>
          </a:prstGeom>
        </p:spPr>
      </p:pic>
    </p:spTree>
    <p:extLst>
      <p:ext uri="{BB962C8B-B14F-4D97-AF65-F5344CB8AC3E}">
        <p14:creationId xmlns:p14="http://schemas.microsoft.com/office/powerpoint/2010/main" val="217371730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838200" y="217487"/>
            <a:ext cx="10515600" cy="1325563"/>
          </a:xfrm>
          <a:solidFill>
            <a:schemeClr val="tx1"/>
          </a:solidFill>
        </p:spPr>
        <p:txBody>
          <a:bodyPr>
            <a:normAutofit fontScale="90000"/>
          </a:bodyPr>
          <a:lstStyle/>
          <a:p>
            <a:r>
              <a:rPr lang="fr-FR" dirty="0"/>
              <a:t> </a:t>
            </a:r>
            <a:br>
              <a:rPr lang="fr-FR" dirty="0"/>
            </a:br>
            <a:r>
              <a:rPr lang="fr-FR" sz="6700" dirty="0">
                <a:solidFill>
                  <a:schemeClr val="bg1"/>
                </a:solidFill>
                <a:latin typeface="Times New Roman" panose="02020603050405020304" pitchFamily="18" charset="0"/>
                <a:cs typeface="Times New Roman" panose="02020603050405020304" pitchFamily="18" charset="0"/>
              </a:rPr>
              <a:t>Il y a également des prédateurs </a:t>
            </a:r>
            <a:br>
              <a:rPr lang="fr-FR" dirty="0"/>
            </a:br>
            <a:endParaRPr lang="fr-FR" dirty="0"/>
          </a:p>
        </p:txBody>
      </p:sp>
      <p:pic>
        <p:nvPicPr>
          <p:cNvPr id="7" name="Espace réservé du contenu 6"/>
          <p:cNvPicPr>
            <a:picLocks noGrp="1" noChangeAspect="1"/>
          </p:cNvPicPr>
          <p:nvPr>
            <p:ph idx="1"/>
          </p:nvPr>
        </p:nvPicPr>
        <p:blipFill>
          <a:blip r:embed="rId2"/>
          <a:stretch>
            <a:fillRect/>
          </a:stretch>
        </p:blipFill>
        <p:spPr>
          <a:xfrm>
            <a:off x="234875" y="1543050"/>
            <a:ext cx="11299900" cy="5067299"/>
          </a:xfrm>
          <a:prstGeom prst="rect">
            <a:avLst/>
          </a:prstGeom>
        </p:spPr>
      </p:pic>
    </p:spTree>
    <p:extLst>
      <p:ext uri="{BB962C8B-B14F-4D97-AF65-F5344CB8AC3E}">
        <p14:creationId xmlns:p14="http://schemas.microsoft.com/office/powerpoint/2010/main" val="268856815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923924" y="0"/>
            <a:ext cx="10515600" cy="844550"/>
          </a:xfrm>
          <a:solidFill>
            <a:schemeClr val="tx1"/>
          </a:solidFill>
        </p:spPr>
        <p:txBody>
          <a:bodyPr/>
          <a:lstStyle/>
          <a:p>
            <a:pPr algn="ctr"/>
            <a:r>
              <a:rPr lang="fr-FR" dirty="0">
                <a:solidFill>
                  <a:schemeClr val="bg1"/>
                </a:solidFill>
                <a:latin typeface="Times New Roman" panose="02020603050405020304" pitchFamily="18" charset="0"/>
                <a:cs typeface="Times New Roman" panose="02020603050405020304" pitchFamily="18" charset="0"/>
              </a:rPr>
              <a:t>Le lion</a:t>
            </a:r>
          </a:p>
        </p:txBody>
      </p:sp>
      <p:pic>
        <p:nvPicPr>
          <p:cNvPr id="4" name="Espace réservé du contenu 3"/>
          <p:cNvPicPr>
            <a:picLocks noGrp="1"/>
          </p:cNvPicPr>
          <p:nvPr>
            <p:ph idx="1"/>
          </p:nvPr>
        </p:nvPicPr>
        <p:blipFill>
          <a:blip r:embed="rId4">
            <a:extLst>
              <a:ext uri="{28A0092B-C50C-407E-A947-70E740481C1C}">
                <a14:useLocalDpi xmlns:a14="http://schemas.microsoft.com/office/drawing/2010/main" val="0"/>
              </a:ext>
            </a:extLst>
          </a:blip>
          <a:stretch>
            <a:fillRect/>
          </a:stretch>
        </p:blipFill>
        <p:spPr>
          <a:xfrm>
            <a:off x="300450" y="844549"/>
            <a:ext cx="9119775" cy="5946775"/>
          </a:xfrm>
          <a:prstGeom prst="rect">
            <a:avLst/>
          </a:prstGeom>
        </p:spPr>
      </p:pic>
      <p:pic>
        <p:nvPicPr>
          <p:cNvPr id="3" name="Baringo_-le-nouveau-roi-lion-YouTube">
            <a:hlinkClick r:id="" action="ppaction://media"/>
            <a:extLst>
              <a:ext uri="{FF2B5EF4-FFF2-40B4-BE49-F238E27FC236}">
                <a16:creationId xmlns:a16="http://schemas.microsoft.com/office/drawing/2014/main" id="{C050FC1A-F9F4-4651-B13D-74922874DE4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096500" y="5686425"/>
            <a:ext cx="609600" cy="615950"/>
          </a:xfrm>
          <a:prstGeom prst="rect">
            <a:avLst/>
          </a:prstGeom>
        </p:spPr>
      </p:pic>
    </p:spTree>
    <p:extLst>
      <p:ext uri="{BB962C8B-B14F-4D97-AF65-F5344CB8AC3E}">
        <p14:creationId xmlns:p14="http://schemas.microsoft.com/office/powerpoint/2010/main" val="289604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843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90500" y="158751"/>
            <a:ext cx="11957050" cy="1531938"/>
          </a:xfrm>
        </p:spPr>
        <p:txBody>
          <a:bodyPr>
            <a:normAutofit/>
          </a:bodyPr>
          <a:lstStyle/>
          <a:p>
            <a:pPr algn="ctr"/>
            <a:r>
              <a:rPr lang="fr-FR" sz="4000" dirty="0">
                <a:latin typeface="Times New Roman" panose="02020603050405020304" pitchFamily="18" charset="0"/>
                <a:cs typeface="Times New Roman" panose="02020603050405020304" pitchFamily="18" charset="0"/>
              </a:rPr>
              <a:t>Il y a aussi des buffles, des rhinocéros, des éléphants et des hippopotames.</a:t>
            </a:r>
          </a:p>
        </p:txBody>
      </p:sp>
      <p:pic>
        <p:nvPicPr>
          <p:cNvPr id="4" name="Espace réservé du contenu 3"/>
          <p:cNvPicPr>
            <a:picLocks noGrp="1" noChangeAspect="1"/>
          </p:cNvPicPr>
          <p:nvPr>
            <p:ph idx="1"/>
          </p:nvPr>
        </p:nvPicPr>
        <p:blipFill>
          <a:blip r:embed="rId2"/>
          <a:stretch>
            <a:fillRect/>
          </a:stretch>
        </p:blipFill>
        <p:spPr>
          <a:xfrm>
            <a:off x="381000" y="1466298"/>
            <a:ext cx="11106150" cy="5550451"/>
          </a:xfrm>
          <a:prstGeom prst="rect">
            <a:avLst/>
          </a:prstGeom>
        </p:spPr>
      </p:pic>
    </p:spTree>
    <p:extLst>
      <p:ext uri="{BB962C8B-B14F-4D97-AF65-F5344CB8AC3E}">
        <p14:creationId xmlns:p14="http://schemas.microsoft.com/office/powerpoint/2010/main" val="269170910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46318" y="-89087"/>
            <a:ext cx="10515600" cy="1325563"/>
          </a:xfrm>
        </p:spPr>
        <p:txBody>
          <a:bodyPr/>
          <a:lstStyle/>
          <a:p>
            <a:pPr algn="ctr"/>
            <a:r>
              <a:rPr lang="fr-FR" dirty="0">
                <a:solidFill>
                  <a:schemeClr val="bg1"/>
                </a:solidFill>
                <a:latin typeface="Times New Roman" panose="02020603050405020304" pitchFamily="18" charset="0"/>
                <a:cs typeface="Times New Roman" panose="02020603050405020304" pitchFamily="18" charset="0"/>
              </a:rPr>
              <a:t>HIPPOPOTAME QUI GROGNE</a:t>
            </a:r>
          </a:p>
        </p:txBody>
      </p:sp>
      <p:pic>
        <p:nvPicPr>
          <p:cNvPr id="6" name="hippopotame-qui-grogne-cri-de-l_-HIPPO-YouTube">
            <a:hlinkClick r:id="" action="ppaction://media"/>
          </p:cNvPr>
          <p:cNvPicPr>
            <a:picLocks noGrp="1" noChangeAspect="1"/>
          </p:cNvPicPr>
          <p:nvPr>
            <p:ph idx="1"/>
            <a:audioFile r:link="rId2"/>
            <p:extLst>
              <p:ext uri="{DAA4B4D4-6D71-4841-9C94-3DE7FCFB9230}">
                <p14:media xmlns:p14="http://schemas.microsoft.com/office/powerpoint/2010/main" r:embed="rId1"/>
              </p:ext>
            </p:extLst>
          </p:nvPr>
        </p:nvPicPr>
        <p:blipFill>
          <a:blip r:embed="rId4"/>
          <a:stretch>
            <a:fillRect/>
          </a:stretch>
        </p:blipFill>
        <p:spPr>
          <a:xfrm>
            <a:off x="8092141" y="5998221"/>
            <a:ext cx="468322" cy="468320"/>
          </a:xfrm>
        </p:spPr>
      </p:pic>
      <p:pic>
        <p:nvPicPr>
          <p:cNvPr id="7" name="Image 6"/>
          <p:cNvPicPr>
            <a:picLocks noChangeAspect="1"/>
          </p:cNvPicPr>
          <p:nvPr/>
        </p:nvPicPr>
        <p:blipFill>
          <a:blip r:embed="rId5"/>
          <a:stretch>
            <a:fillRect/>
          </a:stretch>
        </p:blipFill>
        <p:spPr>
          <a:xfrm>
            <a:off x="687294" y="956235"/>
            <a:ext cx="8764910" cy="5073383"/>
          </a:xfrm>
          <a:prstGeom prst="rect">
            <a:avLst/>
          </a:prstGeom>
        </p:spPr>
      </p:pic>
    </p:spTree>
    <p:extLst>
      <p:ext uri="{BB962C8B-B14F-4D97-AF65-F5344CB8AC3E}">
        <p14:creationId xmlns:p14="http://schemas.microsoft.com/office/powerpoint/2010/main" val="74016060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2154"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8537B233-9CDD-4A90-AABB-A8963DEE4FB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 name="Titre 1">
            <a:extLst>
              <a:ext uri="{FF2B5EF4-FFF2-40B4-BE49-F238E27FC236}">
                <a16:creationId xmlns:a16="http://schemas.microsoft.com/office/drawing/2014/main" id="{8F05FB0E-A5FA-403C-AFE8-5EF0D43E0892}"/>
              </a:ext>
            </a:extLst>
          </p:cNvPr>
          <p:cNvSpPr>
            <a:spLocks noGrp="1"/>
          </p:cNvSpPr>
          <p:nvPr>
            <p:ph type="title"/>
          </p:nvPr>
        </p:nvSpPr>
        <p:spPr>
          <a:xfrm>
            <a:off x="130048" y="1806126"/>
            <a:ext cx="4319552" cy="2950476"/>
          </a:xfrm>
        </p:spPr>
        <p:txBody>
          <a:bodyPr vert="horz" lIns="91440" tIns="45720" rIns="91440" bIns="45720" rtlCol="0" anchor="b">
            <a:noAutofit/>
          </a:bodyPr>
          <a:lstStyle/>
          <a:p>
            <a:pPr algn="ctr"/>
            <a:r>
              <a:rPr lang="en-US" sz="5400" b="1" kern="1200" dirty="0">
                <a:latin typeface="Times New Roman"/>
                <a:cs typeface="Times New Roman"/>
              </a:rPr>
              <a:t>Où se trouve la Tanzanie en Afrique ?</a:t>
            </a:r>
          </a:p>
        </p:txBody>
      </p:sp>
      <p:cxnSp>
        <p:nvCxnSpPr>
          <p:cNvPr id="31" name="Straight Connector 30">
            <a:extLst>
              <a:ext uri="{FF2B5EF4-FFF2-40B4-BE49-F238E27FC236}">
                <a16:creationId xmlns:a16="http://schemas.microsoft.com/office/drawing/2014/main" id="{040575EE-C594-4566-BC00-663004E52AB5}"/>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63566" y="1417320"/>
            <a:ext cx="0" cy="402336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pic>
        <p:nvPicPr>
          <p:cNvPr id="24" name="Image 25" descr="Une image contenant texte, carte&#10;&#10;Description générée avec un niveau de confiance très élevé">
            <a:extLst>
              <a:ext uri="{FF2B5EF4-FFF2-40B4-BE49-F238E27FC236}">
                <a16:creationId xmlns:a16="http://schemas.microsoft.com/office/drawing/2014/main" id="{5D723B78-AFB6-4EF0-8806-23240FE1CB57}"/>
              </a:ext>
            </a:extLst>
          </p:cNvPr>
          <p:cNvPicPr>
            <a:picLocks noChangeAspect="1"/>
          </p:cNvPicPr>
          <p:nvPr/>
        </p:nvPicPr>
        <p:blipFill>
          <a:blip r:embed="rId2"/>
          <a:stretch>
            <a:fillRect/>
          </a:stretch>
        </p:blipFill>
        <p:spPr>
          <a:xfrm>
            <a:off x="5344678" y="589346"/>
            <a:ext cx="6436548" cy="5679307"/>
          </a:xfrm>
          <a:prstGeom prst="rect">
            <a:avLst/>
          </a:prstGeom>
        </p:spPr>
      </p:pic>
    </p:spTree>
    <p:extLst>
      <p:ext uri="{BB962C8B-B14F-4D97-AF65-F5344CB8AC3E}">
        <p14:creationId xmlns:p14="http://schemas.microsoft.com/office/powerpoint/2010/main" val="4186083001"/>
      </p:ext>
    </p:extLst>
  </p:cSld>
  <p:clrMapOvr>
    <a:overrideClrMapping bg1="dk1" tx1="lt1" bg2="dk2" tx2="lt2" accent1="accent1" accent2="accent2" accent3="accent3" accent4="accent4" accent5="accent5" accent6="accent6" hlink="hlink" folHlink="folHlink"/>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solidFill>
            <a:schemeClr val="tx1"/>
          </a:solidFill>
        </p:spPr>
        <p:txBody>
          <a:bodyPr/>
          <a:lstStyle/>
          <a:p>
            <a:pPr algn="ctr"/>
            <a:r>
              <a:rPr lang="fr-FR" dirty="0">
                <a:solidFill>
                  <a:schemeClr val="bg1"/>
                </a:solidFill>
                <a:latin typeface="Times New Roman" panose="02020603050405020304" pitchFamily="18" charset="0"/>
                <a:cs typeface="Times New Roman" panose="02020603050405020304" pitchFamily="18" charset="0"/>
              </a:rPr>
              <a:t>Le Cri du Buffle</a:t>
            </a:r>
          </a:p>
        </p:txBody>
      </p:sp>
      <p:pic>
        <p:nvPicPr>
          <p:cNvPr id="4" name="Cri du buffle africain - YouTube">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495424" y="1838325"/>
            <a:ext cx="8355327" cy="4291012"/>
          </a:xfrm>
        </p:spPr>
      </p:pic>
    </p:spTree>
    <p:extLst>
      <p:ext uri="{BB962C8B-B14F-4D97-AF65-F5344CB8AC3E}">
        <p14:creationId xmlns:p14="http://schemas.microsoft.com/office/powerpoint/2010/main" val="373883722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69794" y="0"/>
            <a:ext cx="12458700" cy="6945406"/>
          </a:xfrm>
          <a:solidFill>
            <a:schemeClr val="tx1"/>
          </a:solidFill>
        </p:spPr>
        <p:txBody>
          <a:bodyPr/>
          <a:lstStyle/>
          <a:p>
            <a:pPr algn="ctr"/>
            <a:r>
              <a:rPr lang="fr-FR" dirty="0">
                <a:solidFill>
                  <a:schemeClr val="bg1"/>
                </a:solidFill>
                <a:latin typeface="Times New Roman" panose="02020603050405020304" pitchFamily="18" charset="0"/>
                <a:cs typeface="Times New Roman" panose="02020603050405020304" pitchFamily="18" charset="0"/>
              </a:rPr>
              <a:t>ELEPHANT QUI BARRIT</a:t>
            </a:r>
          </a:p>
        </p:txBody>
      </p:sp>
      <p:pic>
        <p:nvPicPr>
          <p:cNvPr id="4" name="ELEPHANT-qui-BARETE-ou-BARRIT-le-CRI-de-l_-ELEPHANT-YouTu">
            <a:hlinkClick r:id="" action="ppaction://media"/>
          </p:cNvPr>
          <p:cNvPicPr>
            <a:picLocks noGrp="1" noChangeAspect="1"/>
          </p:cNvPicPr>
          <p:nvPr>
            <p:ph idx="1"/>
            <a:audioFile r:link="rId2"/>
            <p:extLst>
              <p:ext uri="{DAA4B4D4-6D71-4841-9C94-3DE7FCFB9230}">
                <p14:media xmlns:p14="http://schemas.microsoft.com/office/powerpoint/2010/main" r:embed="rId1"/>
              </p:ext>
            </p:extLst>
          </p:nvPr>
        </p:nvPicPr>
        <p:blipFill>
          <a:blip r:embed="rId4"/>
          <a:stretch>
            <a:fillRect/>
          </a:stretch>
        </p:blipFill>
        <p:spPr>
          <a:xfrm>
            <a:off x="5959475" y="3865563"/>
            <a:ext cx="271463" cy="271462"/>
          </a:xfrm>
        </p:spPr>
      </p:pic>
    </p:spTree>
    <p:extLst>
      <p:ext uri="{BB962C8B-B14F-4D97-AF65-F5344CB8AC3E}">
        <p14:creationId xmlns:p14="http://schemas.microsoft.com/office/powerpoint/2010/main" val="372151187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3023"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p:cNvPicPr>
            <a:picLocks noGrp="1" noChangeAspect="1"/>
          </p:cNvPicPr>
          <p:nvPr>
            <p:ph idx="1"/>
          </p:nvPr>
        </p:nvPicPr>
        <p:blipFill>
          <a:blip r:embed="rId2"/>
          <a:stretch>
            <a:fillRect/>
          </a:stretch>
        </p:blipFill>
        <p:spPr>
          <a:xfrm>
            <a:off x="0" y="23068"/>
            <a:ext cx="12546343" cy="6834932"/>
          </a:xfrm>
          <a:prstGeom prst="rect">
            <a:avLst/>
          </a:prstGeom>
        </p:spPr>
      </p:pic>
    </p:spTree>
    <p:extLst>
      <p:ext uri="{BB962C8B-B14F-4D97-AF65-F5344CB8AC3E}">
        <p14:creationId xmlns:p14="http://schemas.microsoft.com/office/powerpoint/2010/main" val="240200973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247650" y="145641"/>
            <a:ext cx="11791950" cy="1035459"/>
          </a:xfrm>
          <a:solidFill>
            <a:schemeClr val="tx1"/>
          </a:solidFill>
        </p:spPr>
        <p:txBody>
          <a:bodyPr>
            <a:normAutofit fontScale="90000"/>
          </a:bodyPr>
          <a:lstStyle/>
          <a:p>
            <a:pPr algn="ctr"/>
            <a:r>
              <a:rPr lang="fr-FR" sz="3200" dirty="0">
                <a:solidFill>
                  <a:schemeClr val="bg1"/>
                </a:solidFill>
                <a:latin typeface="Times New Roman" panose="02020603050405020304" pitchFamily="18" charset="0"/>
                <a:cs typeface="Times New Roman" panose="02020603050405020304" pitchFamily="18" charset="0"/>
              </a:rPr>
              <a:t>Dans la savane on y trouve l'acacia parasol, le baobab </a:t>
            </a:r>
            <a:br>
              <a:rPr lang="fr-FR" sz="3200" dirty="0">
                <a:solidFill>
                  <a:schemeClr val="bg1"/>
                </a:solidFill>
                <a:latin typeface="Times New Roman" panose="02020603050405020304" pitchFamily="18" charset="0"/>
                <a:cs typeface="Times New Roman" panose="02020603050405020304" pitchFamily="18" charset="0"/>
              </a:rPr>
            </a:br>
            <a:r>
              <a:rPr lang="fr-FR" sz="3200" dirty="0">
                <a:solidFill>
                  <a:schemeClr val="bg1"/>
                </a:solidFill>
                <a:latin typeface="Times New Roman" panose="02020603050405020304" pitchFamily="18" charset="0"/>
                <a:cs typeface="Times New Roman" panose="02020603050405020304" pitchFamily="18" charset="0"/>
              </a:rPr>
              <a:t>et l'arbre à saucisses.</a:t>
            </a:r>
            <a:br>
              <a:rPr lang="fr-FR" sz="2200" dirty="0"/>
            </a:br>
            <a:endParaRPr lang="fr-FR" sz="2200" dirty="0"/>
          </a:p>
        </p:txBody>
      </p:sp>
      <p:pic>
        <p:nvPicPr>
          <p:cNvPr id="4" name="Espace réservé du contenu 3"/>
          <p:cNvPicPr>
            <a:picLocks noGrp="1" noChangeAspect="1"/>
          </p:cNvPicPr>
          <p:nvPr>
            <p:ph idx="1"/>
          </p:nvPr>
        </p:nvPicPr>
        <p:blipFill>
          <a:blip r:embed="rId2"/>
          <a:stretch>
            <a:fillRect/>
          </a:stretch>
        </p:blipFill>
        <p:spPr>
          <a:xfrm>
            <a:off x="336550" y="1263650"/>
            <a:ext cx="10839450" cy="5448709"/>
          </a:xfrm>
          <a:prstGeom prst="rect">
            <a:avLst/>
          </a:prstGeom>
        </p:spPr>
      </p:pic>
    </p:spTree>
    <p:extLst>
      <p:ext uri="{BB962C8B-B14F-4D97-AF65-F5344CB8AC3E}">
        <p14:creationId xmlns:p14="http://schemas.microsoft.com/office/powerpoint/2010/main" val="192639075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Espace réservé du contenu 3"/>
          <p:cNvPicPr>
            <a:picLocks noGrp="1" noChangeAspect="1"/>
          </p:cNvPicPr>
          <p:nvPr>
            <p:ph idx="1"/>
          </p:nvPr>
        </p:nvPicPr>
        <p:blipFill>
          <a:blip r:embed="rId2"/>
          <a:stretch>
            <a:fillRect/>
          </a:stretch>
        </p:blipFill>
        <p:spPr>
          <a:xfrm>
            <a:off x="942975" y="188956"/>
            <a:ext cx="10448926" cy="6506915"/>
          </a:xfrm>
          <a:prstGeom prst="rect">
            <a:avLst/>
          </a:prstGeom>
        </p:spPr>
      </p:pic>
    </p:spTree>
    <p:extLst>
      <p:ext uri="{BB962C8B-B14F-4D97-AF65-F5344CB8AC3E}">
        <p14:creationId xmlns:p14="http://schemas.microsoft.com/office/powerpoint/2010/main" val="65955841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Espace réservé du contenu 3"/>
          <p:cNvPicPr>
            <a:picLocks noGrp="1" noChangeAspect="1"/>
          </p:cNvPicPr>
          <p:nvPr>
            <p:ph idx="1"/>
          </p:nvPr>
        </p:nvPicPr>
        <p:blipFill>
          <a:blip r:embed="rId2"/>
          <a:stretch>
            <a:fillRect/>
          </a:stretch>
        </p:blipFill>
        <p:spPr>
          <a:xfrm>
            <a:off x="1704974" y="179132"/>
            <a:ext cx="8429625" cy="6555083"/>
          </a:xfrm>
          <a:prstGeom prst="rect">
            <a:avLst/>
          </a:prstGeom>
        </p:spPr>
      </p:pic>
    </p:spTree>
    <p:extLst>
      <p:ext uri="{BB962C8B-B14F-4D97-AF65-F5344CB8AC3E}">
        <p14:creationId xmlns:p14="http://schemas.microsoft.com/office/powerpoint/2010/main" val="34328389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Espace réservé du contenu 3"/>
          <p:cNvPicPr>
            <a:picLocks noGrp="1" noChangeAspect="1"/>
          </p:cNvPicPr>
          <p:nvPr>
            <p:ph idx="1"/>
          </p:nvPr>
        </p:nvPicPr>
        <p:blipFill>
          <a:blip r:embed="rId2"/>
          <a:stretch>
            <a:fillRect/>
          </a:stretch>
        </p:blipFill>
        <p:spPr>
          <a:xfrm>
            <a:off x="285750" y="279400"/>
            <a:ext cx="11766550" cy="6418263"/>
          </a:xfrm>
          <a:prstGeom prst="rect">
            <a:avLst/>
          </a:prstGeom>
        </p:spPr>
      </p:pic>
    </p:spTree>
    <p:extLst>
      <p:ext uri="{BB962C8B-B14F-4D97-AF65-F5344CB8AC3E}">
        <p14:creationId xmlns:p14="http://schemas.microsoft.com/office/powerpoint/2010/main" val="306435122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838200" y="-95249"/>
            <a:ext cx="10515600" cy="952500"/>
          </a:xfrm>
        </p:spPr>
        <p:txBody>
          <a:bodyPr/>
          <a:lstStyle/>
          <a:p>
            <a:pPr algn="ctr"/>
            <a:r>
              <a:rPr lang="fr-FR" dirty="0">
                <a:solidFill>
                  <a:schemeClr val="bg1"/>
                </a:solidFill>
                <a:latin typeface="Times New Roman" panose="02020603050405020304" pitchFamily="18" charset="0"/>
                <a:cs typeface="Times New Roman" panose="02020603050405020304" pitchFamily="18" charset="0"/>
              </a:rPr>
              <a:t>LE SAFARI</a:t>
            </a:r>
          </a:p>
        </p:txBody>
      </p:sp>
      <p:sp>
        <p:nvSpPr>
          <p:cNvPr id="3" name="Espace réservé du contenu 2"/>
          <p:cNvSpPr>
            <a:spLocks noGrp="1"/>
          </p:cNvSpPr>
          <p:nvPr>
            <p:ph idx="1"/>
          </p:nvPr>
        </p:nvSpPr>
        <p:spPr>
          <a:xfrm>
            <a:off x="838200" y="857251"/>
            <a:ext cx="10515600" cy="5319712"/>
          </a:xfrm>
        </p:spPr>
        <p:txBody>
          <a:bodyPr/>
          <a:lstStyle/>
          <a:p>
            <a:r>
              <a:rPr lang="fr-FR" b="1" dirty="0">
                <a:solidFill>
                  <a:schemeClr val="bg1"/>
                </a:solidFill>
              </a:rPr>
              <a:t>La T</a:t>
            </a:r>
            <a:r>
              <a:rPr lang="fr-FR" dirty="0">
                <a:solidFill>
                  <a:schemeClr val="bg1"/>
                </a:solidFill>
              </a:rPr>
              <a:t>anzanie est un pays qui organise des safaris (c’est une sorte de petit voyage qui dure presque 1 journée)</a:t>
            </a:r>
          </a:p>
          <a:p>
            <a:r>
              <a:rPr lang="fr-FR" dirty="0">
                <a:solidFill>
                  <a:schemeClr val="bg1"/>
                </a:solidFill>
              </a:rPr>
              <a:t>Margaux a fait un safari en Tanzanie voici quelques photos de son safari.</a:t>
            </a:r>
          </a:p>
          <a:p>
            <a:endParaRPr lang="fr-FR" dirty="0">
              <a:solidFill>
                <a:schemeClr val="bg1"/>
              </a:solidFill>
            </a:endParaRPr>
          </a:p>
        </p:txBody>
      </p:sp>
      <p:pic>
        <p:nvPicPr>
          <p:cNvPr id="5" name="Image 4"/>
          <p:cNvPicPr>
            <a:picLocks noChangeAspect="1"/>
          </p:cNvPicPr>
          <p:nvPr/>
        </p:nvPicPr>
        <p:blipFill>
          <a:blip r:embed="rId2"/>
          <a:stretch>
            <a:fillRect/>
          </a:stretch>
        </p:blipFill>
        <p:spPr>
          <a:xfrm>
            <a:off x="2491200" y="2332799"/>
            <a:ext cx="9070895" cy="4125601"/>
          </a:xfrm>
          <a:prstGeom prst="rect">
            <a:avLst/>
          </a:prstGeom>
        </p:spPr>
      </p:pic>
    </p:spTree>
    <p:extLst>
      <p:ext uri="{BB962C8B-B14F-4D97-AF65-F5344CB8AC3E}">
        <p14:creationId xmlns:p14="http://schemas.microsoft.com/office/powerpoint/2010/main" val="27685296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914400" y="438150"/>
            <a:ext cx="10515600" cy="419100"/>
          </a:xfrm>
          <a:solidFill>
            <a:schemeClr val="tx1"/>
          </a:solidFill>
        </p:spPr>
        <p:txBody>
          <a:bodyPr>
            <a:normAutofit fontScale="90000"/>
          </a:bodyPr>
          <a:lstStyle/>
          <a:p>
            <a:r>
              <a:rPr lang="fr-FR" b="1" dirty="0">
                <a:latin typeface="Times New Roman" panose="02020603050405020304" pitchFamily="18" charset="0"/>
                <a:cs typeface="Times New Roman" panose="02020603050405020304" pitchFamily="18" charset="0"/>
              </a:rPr>
              <a:t>                             </a:t>
            </a:r>
            <a:r>
              <a:rPr lang="fr-FR" b="1" dirty="0">
                <a:solidFill>
                  <a:schemeClr val="bg1"/>
                </a:solidFill>
                <a:latin typeface="Times New Roman" panose="02020603050405020304" pitchFamily="18" charset="0"/>
                <a:cs typeface="Times New Roman" panose="02020603050405020304" pitchFamily="18" charset="0"/>
              </a:rPr>
              <a:t>L’ECONOMIE</a:t>
            </a:r>
            <a:br>
              <a:rPr lang="fr-FR" dirty="0"/>
            </a:br>
            <a:endParaRPr lang="fr-FR" dirty="0"/>
          </a:p>
        </p:txBody>
      </p:sp>
      <p:sp>
        <p:nvSpPr>
          <p:cNvPr id="3" name="Espace réservé du contenu 2"/>
          <p:cNvSpPr>
            <a:spLocks noGrp="1"/>
          </p:cNvSpPr>
          <p:nvPr>
            <p:ph idx="1"/>
          </p:nvPr>
        </p:nvSpPr>
        <p:spPr>
          <a:xfrm>
            <a:off x="127000" y="857250"/>
            <a:ext cx="11868150" cy="5562600"/>
          </a:xfrm>
          <a:solidFill>
            <a:schemeClr val="tx1"/>
          </a:solidFill>
        </p:spPr>
        <p:txBody>
          <a:bodyPr>
            <a:normAutofit/>
          </a:bodyPr>
          <a:lstStyle/>
          <a:p>
            <a:endParaRPr lang="fr-FR" dirty="0">
              <a:solidFill>
                <a:schemeClr val="bg1"/>
              </a:solidFill>
            </a:endParaRPr>
          </a:p>
          <a:p>
            <a:r>
              <a:rPr lang="fr-FR" dirty="0">
                <a:solidFill>
                  <a:schemeClr val="bg1"/>
                </a:solidFill>
              </a:rPr>
              <a:t>La population tanzanienne vit surtout de l’agriculture. Mais beaucoup de tanzaniens vives encore en dessous du seuil de pauvreté. Le tourisme y constitue une source appréciable et croissante de devises. </a:t>
            </a:r>
          </a:p>
          <a:p>
            <a:endParaRPr lang="fr-FR" dirty="0">
              <a:solidFill>
                <a:schemeClr val="bg1"/>
              </a:solidFill>
            </a:endParaRPr>
          </a:p>
          <a:p>
            <a:r>
              <a:rPr lang="fr-FR" dirty="0">
                <a:solidFill>
                  <a:schemeClr val="bg1"/>
                </a:solidFill>
              </a:rPr>
              <a:t>Avec un </a:t>
            </a:r>
            <a:r>
              <a:rPr lang="fr-FR" b="1" dirty="0">
                <a:solidFill>
                  <a:schemeClr val="bg1"/>
                </a:solidFill>
              </a:rPr>
              <a:t>PIB</a:t>
            </a:r>
            <a:r>
              <a:rPr lang="fr-FR" dirty="0">
                <a:solidFill>
                  <a:schemeClr val="bg1"/>
                </a:solidFill>
              </a:rPr>
              <a:t> total relativement élevé de 51,72 milliards de dollars, c’est le dixième pays économiquement riche d’Afrique.</a:t>
            </a:r>
          </a:p>
          <a:p>
            <a:endParaRPr lang="fr-FR" dirty="0">
              <a:solidFill>
                <a:schemeClr val="bg1"/>
              </a:solidFill>
            </a:endParaRPr>
          </a:p>
          <a:p>
            <a:pPr marL="0" indent="0">
              <a:buNone/>
            </a:pPr>
            <a:r>
              <a:rPr lang="fr-FR" sz="2000" b="1" dirty="0">
                <a:solidFill>
                  <a:srgbClr val="00B050"/>
                </a:solidFill>
                <a:latin typeface="Times New Roman" panose="02020603050405020304" pitchFamily="18" charset="0"/>
                <a:cs typeface="Times New Roman" panose="02020603050405020304" pitchFamily="18" charset="0"/>
              </a:rPr>
              <a:t>PIB</a:t>
            </a:r>
            <a:r>
              <a:rPr lang="fr-FR" sz="2000" dirty="0">
                <a:latin typeface="Times New Roman" panose="02020603050405020304" pitchFamily="18" charset="0"/>
                <a:cs typeface="Times New Roman" panose="02020603050405020304" pitchFamily="18" charset="0"/>
              </a:rPr>
              <a:t> </a:t>
            </a:r>
            <a:r>
              <a:rPr lang="fr-FR" sz="2000" dirty="0">
                <a:solidFill>
                  <a:srgbClr val="00B050"/>
                </a:solidFill>
                <a:latin typeface="Times New Roman" panose="02020603050405020304" pitchFamily="18" charset="0"/>
                <a:cs typeface="Times New Roman" panose="02020603050405020304" pitchFamily="18" charset="0"/>
              </a:rPr>
              <a:t>(</a:t>
            </a:r>
            <a:r>
              <a:rPr lang="fr-FR" sz="2000" b="1" dirty="0">
                <a:solidFill>
                  <a:srgbClr val="00B050"/>
                </a:solidFill>
                <a:latin typeface="Times New Roman" panose="02020603050405020304" pitchFamily="18" charset="0"/>
                <a:cs typeface="Times New Roman" panose="02020603050405020304" pitchFamily="18" charset="0"/>
              </a:rPr>
              <a:t>produit intérieur brut</a:t>
            </a:r>
            <a:r>
              <a:rPr lang="fr-FR" sz="2000" dirty="0">
                <a:solidFill>
                  <a:srgbClr val="00B050"/>
                </a:solidFill>
                <a:latin typeface="Times New Roman" panose="02020603050405020304" pitchFamily="18" charset="0"/>
                <a:cs typeface="Times New Roman" panose="02020603050405020304" pitchFamily="18" charset="0"/>
              </a:rPr>
              <a:t>) est l'indicateur économique qui permet à quantifier la valeur totale de la « richesse » produit par tous les habitants d’un pays.</a:t>
            </a:r>
          </a:p>
          <a:p>
            <a:endParaRPr lang="fr-FR" dirty="0"/>
          </a:p>
        </p:txBody>
      </p:sp>
    </p:spTree>
    <p:extLst>
      <p:ext uri="{BB962C8B-B14F-4D97-AF65-F5344CB8AC3E}">
        <p14:creationId xmlns:p14="http://schemas.microsoft.com/office/powerpoint/2010/main" val="130983661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Espace réservé du contenu 3"/>
          <p:cNvPicPr>
            <a:picLocks noGrp="1" noChangeAspect="1"/>
          </p:cNvPicPr>
          <p:nvPr>
            <p:ph idx="1"/>
          </p:nvPr>
        </p:nvPicPr>
        <p:blipFill>
          <a:blip r:embed="rId2"/>
          <a:stretch>
            <a:fillRect/>
          </a:stretch>
        </p:blipFill>
        <p:spPr>
          <a:xfrm>
            <a:off x="1381125" y="158986"/>
            <a:ext cx="9880980" cy="5460764"/>
          </a:xfrm>
          <a:prstGeom prst="rect">
            <a:avLst/>
          </a:prstGeom>
        </p:spPr>
      </p:pic>
      <p:sp>
        <p:nvSpPr>
          <p:cNvPr id="5" name="Rectangle 4"/>
          <p:cNvSpPr/>
          <p:nvPr/>
        </p:nvSpPr>
        <p:spPr>
          <a:xfrm>
            <a:off x="203265" y="5732211"/>
            <a:ext cx="11607800" cy="966803"/>
          </a:xfrm>
          <a:prstGeom prst="rect">
            <a:avLst/>
          </a:prstGeom>
          <a:solidFill>
            <a:schemeClr val="tx1"/>
          </a:solidFill>
        </p:spPr>
        <p:txBody>
          <a:bodyPr wrap="square">
            <a:spAutoFit/>
          </a:bodyPr>
          <a:lstStyle/>
          <a:p>
            <a:pPr algn="just">
              <a:lnSpc>
                <a:spcPct val="107000"/>
              </a:lnSpc>
              <a:spcBef>
                <a:spcPts val="200"/>
              </a:spcBef>
              <a:spcAft>
                <a:spcPts val="0"/>
              </a:spcAft>
            </a:pPr>
            <a:r>
              <a:rPr lang="fr-FR"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Le Tanganyika fut colonisé par l'Allemagne à partir de 1884 et incorporé dans l'Afrique orientale allemande. A la suite de la Première Guerre mondiale, l'Allemagne perd ses colonies et le Tanganyika est attribué au Royaume-Uni par la Société des Nations  (c’est l’organisme qui existait avant l’O.N.U. pour contrôler la paix dans le monde) . </a:t>
            </a:r>
            <a:endParaRPr lang="fr-FR" b="1" dirty="0">
              <a:solidFill>
                <a:schemeClr val="bg1"/>
              </a:solidFill>
              <a:latin typeface="Calibri Light" panose="020F03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270243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solidFill>
            <a:schemeClr val="tx1"/>
          </a:solidFill>
        </p:spPr>
        <p:txBody>
          <a:bodyPr>
            <a:normAutofit/>
          </a:bodyPr>
          <a:lstStyle/>
          <a:p>
            <a:r>
              <a:rPr lang="fr-FR" sz="4800" dirty="0">
                <a:solidFill>
                  <a:srgbClr val="FF0000"/>
                </a:solidFill>
                <a:latin typeface="Times New Roman" panose="02020603050405020304" pitchFamily="18" charset="0"/>
                <a:cs typeface="Times New Roman" panose="02020603050405020304" pitchFamily="18" charset="0"/>
              </a:rPr>
              <a:t>                   LA TANZANIE</a:t>
            </a:r>
          </a:p>
        </p:txBody>
      </p:sp>
      <p:sp>
        <p:nvSpPr>
          <p:cNvPr id="3" name="Espace réservé du contenu 2"/>
          <p:cNvSpPr>
            <a:spLocks noGrp="1"/>
          </p:cNvSpPr>
          <p:nvPr>
            <p:ph idx="1"/>
          </p:nvPr>
        </p:nvSpPr>
        <p:spPr>
          <a:solidFill>
            <a:schemeClr val="tx1"/>
          </a:solidFill>
        </p:spPr>
        <p:txBody>
          <a:bodyPr/>
          <a:lstStyle/>
          <a:p>
            <a:r>
              <a:rPr lang="fr-FR" dirty="0">
                <a:solidFill>
                  <a:schemeClr val="bg1"/>
                </a:solidFill>
              </a:rPr>
              <a:t>Située en Afrique de l’Est au bord de l’océan Indien. La Tanzanie est un vaste pays de près de 950 000 km</a:t>
            </a:r>
            <a:r>
              <a:rPr lang="fr-FR" baseline="30000" dirty="0">
                <a:solidFill>
                  <a:schemeClr val="bg1"/>
                </a:solidFill>
              </a:rPr>
              <a:t>2</a:t>
            </a:r>
            <a:r>
              <a:rPr lang="fr-FR" dirty="0">
                <a:solidFill>
                  <a:schemeClr val="bg1"/>
                </a:solidFill>
              </a:rPr>
              <a:t>, par comparaison la France fait 634 000 km</a:t>
            </a:r>
            <a:r>
              <a:rPr lang="fr-FR" baseline="30000" dirty="0">
                <a:solidFill>
                  <a:schemeClr val="bg1"/>
                </a:solidFill>
              </a:rPr>
              <a:t>2</a:t>
            </a:r>
            <a:r>
              <a:rPr lang="fr-FR" dirty="0">
                <a:solidFill>
                  <a:schemeClr val="bg1"/>
                </a:solidFill>
              </a:rPr>
              <a:t> Le territoire appartient à l’hémisphère sud, ce qui signifie que ses saisons sont inversées par rapport aux nôtres. Le pays possède de nombreuses frontières, avec notamment le Kenya, le Rwanda et le Mozambique. </a:t>
            </a:r>
          </a:p>
          <a:p>
            <a:pPr marL="0" indent="0">
              <a:buNone/>
            </a:pPr>
            <a:endParaRPr lang="fr-FR" dirty="0"/>
          </a:p>
        </p:txBody>
      </p:sp>
    </p:spTree>
    <p:extLst>
      <p:ext uri="{BB962C8B-B14F-4D97-AF65-F5344CB8AC3E}">
        <p14:creationId xmlns:p14="http://schemas.microsoft.com/office/powerpoint/2010/main" val="50845627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1E9880F-21A4-411F-B3F3-093AF2639966}"/>
              </a:ext>
            </a:extLst>
          </p:cNvPr>
          <p:cNvSpPr>
            <a:spLocks noGrp="1"/>
          </p:cNvSpPr>
          <p:nvPr>
            <p:ph type="title"/>
          </p:nvPr>
        </p:nvSpPr>
        <p:spPr>
          <a:solidFill>
            <a:schemeClr val="tx1"/>
          </a:solidFill>
        </p:spPr>
        <p:txBody>
          <a:bodyPr/>
          <a:lstStyle/>
          <a:p>
            <a:pPr algn="ctr"/>
            <a:r>
              <a:rPr lang="fr-FR" dirty="0">
                <a:solidFill>
                  <a:schemeClr val="bg1"/>
                </a:solidFill>
                <a:latin typeface="Times New Roman" panose="02020603050405020304" pitchFamily="18" charset="0"/>
                <a:cs typeface="Times New Roman" panose="02020603050405020304" pitchFamily="18" charset="0"/>
              </a:rPr>
              <a:t>Histoire</a:t>
            </a:r>
          </a:p>
        </p:txBody>
      </p:sp>
      <p:sp>
        <p:nvSpPr>
          <p:cNvPr id="3" name="Espace réservé du contenu 2">
            <a:extLst>
              <a:ext uri="{FF2B5EF4-FFF2-40B4-BE49-F238E27FC236}">
                <a16:creationId xmlns:a16="http://schemas.microsoft.com/office/drawing/2014/main" id="{DC5A70D7-6B37-46DB-89CE-9360F501FFBD}"/>
              </a:ext>
            </a:extLst>
          </p:cNvPr>
          <p:cNvSpPr>
            <a:spLocks noGrp="1"/>
          </p:cNvSpPr>
          <p:nvPr>
            <p:ph idx="1"/>
          </p:nvPr>
        </p:nvSpPr>
        <p:spPr>
          <a:xfrm>
            <a:off x="913795" y="2096064"/>
            <a:ext cx="10353762" cy="4349706"/>
          </a:xfrm>
        </p:spPr>
        <p:txBody>
          <a:bodyPr>
            <a:normAutofit/>
          </a:bodyPr>
          <a:lstStyle/>
          <a:p>
            <a:r>
              <a:rPr lang="fr-FR" dirty="0">
                <a:solidFill>
                  <a:schemeClr val="bg1"/>
                </a:solidFill>
              </a:rPr>
              <a:t>Colonisation:</a:t>
            </a:r>
          </a:p>
          <a:p>
            <a:pPr lvl="1"/>
            <a:r>
              <a:rPr lang="fr-FR" dirty="0">
                <a:solidFill>
                  <a:schemeClr val="bg1"/>
                </a:solidFill>
              </a:rPr>
              <a:t>2 états :  l’archipel de Zanzibar et le Tanganyika</a:t>
            </a:r>
          </a:p>
          <a:p>
            <a:pPr lvl="1"/>
            <a:r>
              <a:rPr lang="fr-FR" dirty="0">
                <a:solidFill>
                  <a:schemeClr val="bg1"/>
                </a:solidFill>
              </a:rPr>
              <a:t>Tanganyika : colonie allemande depuis 1984 puis Royaume-Uni</a:t>
            </a:r>
          </a:p>
          <a:p>
            <a:pPr lvl="1"/>
            <a:r>
              <a:rPr lang="fr-FR" dirty="0">
                <a:solidFill>
                  <a:schemeClr val="bg1"/>
                </a:solidFill>
              </a:rPr>
              <a:t>Archipel de Zanzibar : colonie portugaise puis sultanat d’Oman           esclaves</a:t>
            </a:r>
          </a:p>
          <a:p>
            <a:r>
              <a:rPr lang="fr-FR" dirty="0">
                <a:solidFill>
                  <a:schemeClr val="bg1"/>
                </a:solidFill>
              </a:rPr>
              <a:t>Décolonisation / Indépendance</a:t>
            </a:r>
          </a:p>
          <a:p>
            <a:pPr lvl="1"/>
            <a:r>
              <a:rPr lang="fr-FR" sz="2000" b="1" dirty="0">
                <a:solidFill>
                  <a:schemeClr val="bg1"/>
                </a:solidFill>
              </a:rPr>
              <a:t>Julius Nyerere </a:t>
            </a:r>
            <a:r>
              <a:rPr lang="fr-FR" dirty="0">
                <a:solidFill>
                  <a:schemeClr val="bg1"/>
                </a:solidFill>
              </a:rPr>
              <a:t>:  Président de 1961 à 1985</a:t>
            </a:r>
          </a:p>
          <a:p>
            <a:pPr lvl="1"/>
            <a:r>
              <a:rPr lang="fr-FR" dirty="0">
                <a:solidFill>
                  <a:schemeClr val="bg1"/>
                </a:solidFill>
              </a:rPr>
              <a:t> Indépendance en 1961 </a:t>
            </a:r>
          </a:p>
          <a:p>
            <a:pPr lvl="1"/>
            <a:r>
              <a:rPr lang="fr-FR" sz="2000" b="1" dirty="0">
                <a:solidFill>
                  <a:schemeClr val="bg1"/>
                </a:solidFill>
              </a:rPr>
              <a:t>1964:</a:t>
            </a:r>
            <a:r>
              <a:rPr lang="fr-FR" sz="2000" dirty="0">
                <a:solidFill>
                  <a:schemeClr val="bg1"/>
                </a:solidFill>
              </a:rPr>
              <a:t>                                        </a:t>
            </a:r>
            <a:r>
              <a:rPr lang="fr-FR" dirty="0">
                <a:solidFill>
                  <a:schemeClr val="bg1"/>
                </a:solidFill>
              </a:rPr>
              <a:t>                                                        </a:t>
            </a:r>
          </a:p>
          <a:p>
            <a:pPr marL="457200" lvl="1" indent="0">
              <a:buNone/>
            </a:pPr>
            <a:r>
              <a:rPr lang="fr-FR" dirty="0">
                <a:solidFill>
                  <a:schemeClr val="bg1"/>
                </a:solidFill>
              </a:rPr>
              <a:t>                                                             </a:t>
            </a:r>
            <a:r>
              <a:rPr lang="fr-FR" sz="2800" dirty="0">
                <a:solidFill>
                  <a:schemeClr val="bg1"/>
                </a:solidFill>
              </a:rPr>
              <a:t>+ </a:t>
            </a:r>
            <a:r>
              <a:rPr lang="fr-FR" dirty="0">
                <a:solidFill>
                  <a:schemeClr val="bg1"/>
                </a:solidFill>
              </a:rPr>
              <a:t>                        </a:t>
            </a:r>
            <a:r>
              <a:rPr lang="fr-FR" sz="2800" dirty="0">
                <a:solidFill>
                  <a:schemeClr val="bg1"/>
                </a:solidFill>
              </a:rPr>
              <a:t> =</a:t>
            </a:r>
          </a:p>
          <a:p>
            <a:pPr marL="0" indent="0">
              <a:buNone/>
            </a:pPr>
            <a:r>
              <a:rPr lang="fr-FR" dirty="0">
                <a:solidFill>
                  <a:schemeClr val="bg1"/>
                </a:solidFill>
              </a:rPr>
              <a:t>                            </a:t>
            </a:r>
            <a:r>
              <a:rPr lang="fr-FR" sz="1600" dirty="0">
                <a:solidFill>
                  <a:schemeClr val="bg1"/>
                </a:solidFill>
              </a:rPr>
              <a:t>Tanganyika </a:t>
            </a:r>
            <a:r>
              <a:rPr lang="fr-FR" dirty="0">
                <a:solidFill>
                  <a:schemeClr val="bg1"/>
                </a:solidFill>
              </a:rPr>
              <a:t>                    </a:t>
            </a:r>
            <a:r>
              <a:rPr lang="fr-FR" sz="1600" dirty="0">
                <a:solidFill>
                  <a:schemeClr val="bg1"/>
                </a:solidFill>
              </a:rPr>
              <a:t>Zanzibar                                                       Tanzanie</a:t>
            </a:r>
          </a:p>
        </p:txBody>
      </p:sp>
      <p:pic>
        <p:nvPicPr>
          <p:cNvPr id="12" name="Image 11" descr="Une image contenant tenant, jaune, vert, boule&#10;&#10;Description générée automatiquement">
            <a:extLst>
              <a:ext uri="{FF2B5EF4-FFF2-40B4-BE49-F238E27FC236}">
                <a16:creationId xmlns:a16="http://schemas.microsoft.com/office/drawing/2014/main" id="{5FFDED51-DC4E-4538-BE5C-7CBB7C830B1C}"/>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xmlns="" r:id="rId3"/>
              </a:ext>
            </a:extLst>
          </a:blip>
          <a:stretch>
            <a:fillRect/>
          </a:stretch>
        </p:blipFill>
        <p:spPr>
          <a:xfrm>
            <a:off x="3128727" y="5008227"/>
            <a:ext cx="1354892" cy="899156"/>
          </a:xfrm>
          <a:prstGeom prst="rect">
            <a:avLst/>
          </a:prstGeom>
        </p:spPr>
      </p:pic>
      <p:pic>
        <p:nvPicPr>
          <p:cNvPr id="15" name="Image 14">
            <a:extLst>
              <a:ext uri="{FF2B5EF4-FFF2-40B4-BE49-F238E27FC236}">
                <a16:creationId xmlns:a16="http://schemas.microsoft.com/office/drawing/2014/main" id="{90D2F636-E3C6-4775-B91B-4FB6C512AEB0}"/>
              </a:ext>
            </a:extLst>
          </p:cNvPr>
          <p:cNvPicPr>
            <a:picLocks noChangeAspect="1"/>
          </p:cNvPicPr>
          <p:nvPr/>
        </p:nvPicPr>
        <p:blipFill>
          <a:blip r:embed="rId4" cstate="print">
            <a:extLst>
              <a:ext uri="{28A0092B-C50C-407E-A947-70E740481C1C}">
                <a14:useLocalDpi xmlns:a14="http://schemas.microsoft.com/office/drawing/2010/main" val="0"/>
              </a:ext>
              <a:ext uri="{837473B0-CC2E-450A-ABE3-18F120FF3D39}">
                <a1611:picAttrSrcUrl xmlns:a1611="http://schemas.microsoft.com/office/drawing/2016/11/main" xmlns="" r:id="rId5"/>
              </a:ext>
            </a:extLst>
          </a:blip>
          <a:stretch>
            <a:fillRect/>
          </a:stretch>
        </p:blipFill>
        <p:spPr>
          <a:xfrm>
            <a:off x="5609360" y="5021619"/>
            <a:ext cx="1354892" cy="903702"/>
          </a:xfrm>
          <a:prstGeom prst="rect">
            <a:avLst/>
          </a:prstGeom>
        </p:spPr>
      </p:pic>
      <p:sp>
        <p:nvSpPr>
          <p:cNvPr id="16" name="ZoneTexte 15">
            <a:extLst>
              <a:ext uri="{FF2B5EF4-FFF2-40B4-BE49-F238E27FC236}">
                <a16:creationId xmlns:a16="http://schemas.microsoft.com/office/drawing/2014/main" id="{AA6A326F-7E07-4A80-A8D2-ECA4CA080DF3}"/>
              </a:ext>
            </a:extLst>
          </p:cNvPr>
          <p:cNvSpPr txBox="1"/>
          <p:nvPr/>
        </p:nvSpPr>
        <p:spPr>
          <a:xfrm>
            <a:off x="1219200" y="6866899"/>
            <a:ext cx="1354892" cy="646331"/>
          </a:xfrm>
          <a:prstGeom prst="rect">
            <a:avLst/>
          </a:prstGeom>
          <a:noFill/>
        </p:spPr>
        <p:txBody>
          <a:bodyPr wrap="square" rtlCol="0">
            <a:spAutoFit/>
          </a:bodyPr>
          <a:lstStyle/>
          <a:p>
            <a:r>
              <a:rPr lang="fr-FR" sz="900">
                <a:hlinkClick r:id="rId5" tooltip="https://commons.wikimedia.org/wiki/File:Flag_of_Zanzibar_(January-April_1964).svg"/>
              </a:rPr>
              <a:t>Cette photo</a:t>
            </a:r>
            <a:r>
              <a:rPr lang="fr-FR" sz="900"/>
              <a:t> par Auteur inconnu est soumise à la licence </a:t>
            </a:r>
            <a:r>
              <a:rPr lang="fr-FR" sz="900">
                <a:hlinkClick r:id="rId6" tooltip="https://creativecommons.org/licenses/by-sa/3.0/"/>
              </a:rPr>
              <a:t>CC BY-SA</a:t>
            </a:r>
            <a:endParaRPr lang="fr-FR" sz="900"/>
          </a:p>
        </p:txBody>
      </p:sp>
      <p:pic>
        <p:nvPicPr>
          <p:cNvPr id="21" name="Image 20">
            <a:extLst>
              <a:ext uri="{FF2B5EF4-FFF2-40B4-BE49-F238E27FC236}">
                <a16:creationId xmlns:a16="http://schemas.microsoft.com/office/drawing/2014/main" id="{8B4592BC-24FF-4CCA-BE38-0FACDFAE4E99}"/>
              </a:ext>
            </a:extLst>
          </p:cNvPr>
          <p:cNvPicPr>
            <a:picLocks noChangeAspect="1"/>
          </p:cNvPicPr>
          <p:nvPr/>
        </p:nvPicPr>
        <p:blipFill>
          <a:blip r:embed="rId7" cstate="print">
            <a:extLst>
              <a:ext uri="{28A0092B-C50C-407E-A947-70E740481C1C}">
                <a14:useLocalDpi xmlns:a14="http://schemas.microsoft.com/office/drawing/2010/main" val="0"/>
              </a:ext>
              <a:ext uri="{837473B0-CC2E-450A-ABE3-18F120FF3D39}">
                <a1611:picAttrSrcUrl xmlns:a1611="http://schemas.microsoft.com/office/drawing/2016/11/main" xmlns="" r:id="rId8"/>
              </a:ext>
            </a:extLst>
          </a:blip>
          <a:stretch>
            <a:fillRect/>
          </a:stretch>
        </p:blipFill>
        <p:spPr>
          <a:xfrm>
            <a:off x="8759721" y="5004475"/>
            <a:ext cx="1354892" cy="902908"/>
          </a:xfrm>
          <a:prstGeom prst="rect">
            <a:avLst/>
          </a:prstGeom>
        </p:spPr>
      </p:pic>
      <p:sp>
        <p:nvSpPr>
          <p:cNvPr id="5" name="Signe Plus 4">
            <a:extLst>
              <a:ext uri="{FF2B5EF4-FFF2-40B4-BE49-F238E27FC236}">
                <a16:creationId xmlns:a16="http://schemas.microsoft.com/office/drawing/2014/main" id="{BFE7E977-BC7D-41DF-8FD2-B8B8B3B3575E}"/>
              </a:ext>
            </a:extLst>
          </p:cNvPr>
          <p:cNvSpPr/>
          <p:nvPr/>
        </p:nvSpPr>
        <p:spPr>
          <a:xfrm>
            <a:off x="4772025" y="5305425"/>
            <a:ext cx="228600" cy="295275"/>
          </a:xfrm>
          <a:prstGeom prst="mathPlus">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Flèche : droite 9">
            <a:extLst>
              <a:ext uri="{FF2B5EF4-FFF2-40B4-BE49-F238E27FC236}">
                <a16:creationId xmlns:a16="http://schemas.microsoft.com/office/drawing/2014/main" id="{1259DFA5-68FF-40EE-95DD-33316C8BCE55}"/>
              </a:ext>
            </a:extLst>
          </p:cNvPr>
          <p:cNvSpPr/>
          <p:nvPr/>
        </p:nvSpPr>
        <p:spPr>
          <a:xfrm>
            <a:off x="9531443" y="3429000"/>
            <a:ext cx="374752" cy="28546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47033396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Espace réservé du contenu 3">
            <a:extLst>
              <a:ext uri="{FF2B5EF4-FFF2-40B4-BE49-F238E27FC236}">
                <a16:creationId xmlns:a16="http://schemas.microsoft.com/office/drawing/2014/main" id="{D12EB34C-86B5-40EF-877D-6844FE5C8B27}"/>
              </a:ext>
            </a:extLst>
          </p:cNvPr>
          <p:cNvPicPr>
            <a:picLocks noGrp="1" noChangeAspect="1"/>
          </p:cNvPicPr>
          <p:nvPr>
            <p:ph idx="1"/>
          </p:nvPr>
        </p:nvPicPr>
        <p:blipFill>
          <a:blip r:embed="rId2"/>
          <a:stretch>
            <a:fillRect/>
          </a:stretch>
        </p:blipFill>
        <p:spPr>
          <a:xfrm>
            <a:off x="504092" y="750277"/>
            <a:ext cx="11481723" cy="5697415"/>
          </a:xfrm>
          <a:prstGeom prst="rect">
            <a:avLst/>
          </a:prstGeom>
        </p:spPr>
      </p:pic>
      <p:sp>
        <p:nvSpPr>
          <p:cNvPr id="6" name="Titre 1">
            <a:extLst>
              <a:ext uri="{FF2B5EF4-FFF2-40B4-BE49-F238E27FC236}">
                <a16:creationId xmlns:a16="http://schemas.microsoft.com/office/drawing/2014/main" id="{F87DDB2A-2709-467B-A1E9-9F02002AA608}"/>
              </a:ext>
            </a:extLst>
          </p:cNvPr>
          <p:cNvSpPr>
            <a:spLocks noGrp="1"/>
          </p:cNvSpPr>
          <p:nvPr>
            <p:ph type="title"/>
          </p:nvPr>
        </p:nvSpPr>
        <p:spPr>
          <a:xfrm>
            <a:off x="838200" y="117232"/>
            <a:ext cx="10515600" cy="633046"/>
          </a:xfrm>
          <a:solidFill>
            <a:schemeClr val="tx1"/>
          </a:solidFill>
        </p:spPr>
        <p:txBody>
          <a:bodyPr>
            <a:normAutofit fontScale="90000"/>
          </a:bodyPr>
          <a:lstStyle/>
          <a:p>
            <a:pPr algn="ctr"/>
            <a:r>
              <a:rPr lang="fr-FR" dirty="0">
                <a:solidFill>
                  <a:schemeClr val="bg1"/>
                </a:solidFill>
                <a:latin typeface="Times New Roman" panose="02020603050405020304" pitchFamily="18" charset="0"/>
                <a:cs typeface="Times New Roman" panose="02020603050405020304" pitchFamily="18" charset="0"/>
              </a:rPr>
              <a:t>Les présidents de Tanzanie</a:t>
            </a:r>
          </a:p>
        </p:txBody>
      </p:sp>
    </p:spTree>
    <p:extLst>
      <p:ext uri="{BB962C8B-B14F-4D97-AF65-F5344CB8AC3E}">
        <p14:creationId xmlns:p14="http://schemas.microsoft.com/office/powerpoint/2010/main" val="367910592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14E818D-95DB-4609-9668-329728E93EBE}"/>
              </a:ext>
            </a:extLst>
          </p:cNvPr>
          <p:cNvSpPr>
            <a:spLocks noGrp="1"/>
          </p:cNvSpPr>
          <p:nvPr>
            <p:ph type="title"/>
          </p:nvPr>
        </p:nvSpPr>
        <p:spPr>
          <a:xfrm>
            <a:off x="1140994" y="236863"/>
            <a:ext cx="10515600" cy="1140245"/>
          </a:xfrm>
        </p:spPr>
        <p:txBody>
          <a:bodyPr>
            <a:normAutofit/>
          </a:bodyPr>
          <a:lstStyle/>
          <a:p>
            <a:pPr algn="ctr"/>
            <a:r>
              <a:rPr lang="fr-FR" b="1" i="1" dirty="0">
                <a:solidFill>
                  <a:schemeClr val="bg1"/>
                </a:solidFill>
                <a:effectLst>
                  <a:outerShdw blurRad="38100" dist="38100" dir="2700000" algn="tl">
                    <a:srgbClr val="000000">
                      <a:alpha val="43137"/>
                    </a:srgbClr>
                  </a:outerShdw>
                </a:effectLst>
              </a:rPr>
              <a:t>QUIZZ</a:t>
            </a:r>
          </a:p>
        </p:txBody>
      </p:sp>
      <p:sp>
        <p:nvSpPr>
          <p:cNvPr id="3" name="Rectangle 2"/>
          <p:cNvSpPr/>
          <p:nvPr/>
        </p:nvSpPr>
        <p:spPr>
          <a:xfrm>
            <a:off x="265288" y="1207555"/>
            <a:ext cx="11632929" cy="3795911"/>
          </a:xfrm>
          <a:prstGeom prst="rect">
            <a:avLst/>
          </a:prstGeom>
          <a:solidFill>
            <a:schemeClr val="tx1"/>
          </a:solidFill>
        </p:spPr>
        <p:txBody>
          <a:bodyPr wrap="square">
            <a:spAutoFit/>
          </a:bodyPr>
          <a:lstStyle/>
          <a:p>
            <a:pPr algn="just">
              <a:lnSpc>
                <a:spcPct val="107000"/>
              </a:lnSpc>
              <a:spcAft>
                <a:spcPts val="800"/>
              </a:spcAft>
            </a:pPr>
            <a:r>
              <a:rPr lang="fr-FR" sz="4000" baseline="-250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Question n°1 : Quelle est la capitale de la Tanzanie ?</a:t>
            </a:r>
            <a:endParaRPr lang="fr-FR" sz="40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fr-FR" sz="4000" baseline="-250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Question n°2 : Quel est le nombre d’habitants de la Tanzanie ?</a:t>
            </a:r>
            <a:endParaRPr lang="fr-FR" sz="40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fr-FR" sz="4000" baseline="-250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Question n°3 : Quelles sont les deux saisons les plus importante de la Tanzanie ?</a:t>
            </a:r>
            <a:endParaRPr lang="fr-FR" sz="40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fr-FR" sz="4000" baseline="-250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Question n°4 : Combien de langues sont parlées en Tanzanie ?</a:t>
            </a:r>
            <a:endParaRPr lang="fr-FR" sz="40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fr-FR" sz="4000" baseline="-250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Question n°5 : Quels sont les principaux animaux qu’on peut trouver en Tanzanie ?</a:t>
            </a:r>
            <a:endParaRPr lang="fr-FR" sz="4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70991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BF15CD55-F5C8-4AEC-B526-EC1F6316A6A1}"/>
              </a:ext>
            </a:extLst>
          </p:cNvPr>
          <p:cNvPicPr>
            <a:picLocks noChangeAspect="1"/>
          </p:cNvPicPr>
          <p:nvPr/>
        </p:nvPicPr>
        <p:blipFill rotWithShape="1">
          <a:blip r:embed="rId2"/>
          <a:srcRect/>
          <a:stretch/>
        </p:blipFill>
        <p:spPr>
          <a:xfrm>
            <a:off x="1257300" y="555717"/>
            <a:ext cx="9296671" cy="5229378"/>
          </a:xfrm>
          <a:prstGeom prst="rect">
            <a:avLst/>
          </a:prstGeom>
        </p:spPr>
      </p:pic>
      <p:sp>
        <p:nvSpPr>
          <p:cNvPr id="3" name="ZoneTexte 2">
            <a:extLst>
              <a:ext uri="{FF2B5EF4-FFF2-40B4-BE49-F238E27FC236}">
                <a16:creationId xmlns:a16="http://schemas.microsoft.com/office/drawing/2014/main" id="{5B8B8031-5ABD-41CE-B08B-0A6137674F40}"/>
              </a:ext>
            </a:extLst>
          </p:cNvPr>
          <p:cNvSpPr txBox="1"/>
          <p:nvPr/>
        </p:nvSpPr>
        <p:spPr>
          <a:xfrm>
            <a:off x="475980" y="15785"/>
            <a:ext cx="10458720" cy="654231"/>
          </a:xfrm>
          <a:prstGeom prst="rect">
            <a:avLst/>
          </a:prstGeom>
          <a:solidFill>
            <a:schemeClr val="tx1"/>
          </a:solidFill>
        </p:spPr>
        <p:txBody>
          <a:bodyPr vert="horz" lIns="91440" tIns="45720" rIns="91440" bIns="45720" rtlCol="0" anchor="b">
            <a:normAutofit/>
          </a:bodyPr>
          <a:lstStyle/>
          <a:p>
            <a:pPr algn="ctr">
              <a:lnSpc>
                <a:spcPct val="90000"/>
              </a:lnSpc>
              <a:spcBef>
                <a:spcPct val="0"/>
              </a:spcBef>
              <a:spcAft>
                <a:spcPts val="600"/>
              </a:spcAft>
            </a:pPr>
            <a:r>
              <a:rPr lang="en-US" sz="4000" dirty="0">
                <a:solidFill>
                  <a:schemeClr val="bg1"/>
                </a:solidFill>
                <a:latin typeface="Times New Roman" panose="02020603050405020304" pitchFamily="18" charset="0"/>
                <a:ea typeface="+mj-ea"/>
                <a:cs typeface="Times New Roman" panose="02020603050405020304" pitchFamily="18" charset="0"/>
              </a:rPr>
              <a:t>Merci de votre attention</a:t>
            </a:r>
          </a:p>
        </p:txBody>
      </p:sp>
      <p:sp>
        <p:nvSpPr>
          <p:cNvPr id="5" name="ZoneTexte 4">
            <a:extLst>
              <a:ext uri="{FF2B5EF4-FFF2-40B4-BE49-F238E27FC236}">
                <a16:creationId xmlns:a16="http://schemas.microsoft.com/office/drawing/2014/main" id="{1DCFDB80-2E68-4778-B561-93946C464097}"/>
              </a:ext>
            </a:extLst>
          </p:cNvPr>
          <p:cNvSpPr txBox="1"/>
          <p:nvPr/>
        </p:nvSpPr>
        <p:spPr>
          <a:xfrm>
            <a:off x="0" y="5876926"/>
            <a:ext cx="12020549" cy="930900"/>
          </a:xfrm>
          <a:prstGeom prst="rect">
            <a:avLst/>
          </a:prstGeom>
          <a:solidFill>
            <a:schemeClr val="tx1"/>
          </a:solidFill>
        </p:spPr>
        <p:txBody>
          <a:bodyPr vert="horz" lIns="91440" tIns="45720" rIns="91440" bIns="45720" rtlCol="0" anchor="b">
            <a:normAutofit fontScale="92500" lnSpcReduction="20000"/>
          </a:bodyPr>
          <a:lstStyle/>
          <a:p>
            <a:pPr algn="ctr">
              <a:lnSpc>
                <a:spcPct val="90000"/>
              </a:lnSpc>
              <a:spcBef>
                <a:spcPct val="0"/>
              </a:spcBef>
              <a:spcAft>
                <a:spcPts val="600"/>
              </a:spcAft>
            </a:pPr>
            <a:r>
              <a:rPr lang="en-US" sz="4000" dirty="0">
                <a:solidFill>
                  <a:schemeClr val="bg1"/>
                </a:solidFill>
                <a:latin typeface="Times New Roman" panose="02020603050405020304" pitchFamily="18" charset="0"/>
                <a:ea typeface="+mj-ea"/>
                <a:cs typeface="Times New Roman" panose="02020603050405020304" pitchFamily="18" charset="0"/>
              </a:rPr>
              <a:t>ET POUR FINIR UNE CHANSON A PROPOS DE L‘AFRIQUE AVEC DE SUPERBES IMAGES</a:t>
            </a:r>
          </a:p>
        </p:txBody>
      </p:sp>
    </p:spTree>
    <p:extLst>
      <p:ext uri="{BB962C8B-B14F-4D97-AF65-F5344CB8AC3E}">
        <p14:creationId xmlns:p14="http://schemas.microsoft.com/office/powerpoint/2010/main" val="329003388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rique Adieu by Michel Sardou, covered by Michael Asfahan ">
            <a:hlinkClick r:id="" action="ppaction://media"/>
            <a:extLst>
              <a:ext uri="{FF2B5EF4-FFF2-40B4-BE49-F238E27FC236}">
                <a16:creationId xmlns:a16="http://schemas.microsoft.com/office/drawing/2014/main" id="{1E769ED3-4C51-4D19-967E-8BF4CEA9ECE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42875" y="0"/>
            <a:ext cx="11668125" cy="6857999"/>
          </a:xfrm>
          <a:prstGeom prst="rect">
            <a:avLst/>
          </a:prstGeom>
        </p:spPr>
      </p:pic>
    </p:spTree>
    <p:extLst>
      <p:ext uri="{BB962C8B-B14F-4D97-AF65-F5344CB8AC3E}">
        <p14:creationId xmlns:p14="http://schemas.microsoft.com/office/powerpoint/2010/main" val="3913721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p:cTn id="12" fill="hold" display="0">
                  <p:stCondLst>
                    <p:cond delay="indefinite"/>
                  </p:stCondLst>
                </p:cTn>
                <p:tgtEl>
                  <p:spTgt spid="2"/>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Espace réservé du contenu 4"/>
          <p:cNvPicPr>
            <a:picLocks noGrp="1" noChangeAspect="1"/>
          </p:cNvPicPr>
          <p:nvPr>
            <p:ph idx="1"/>
          </p:nvPr>
        </p:nvPicPr>
        <p:blipFill>
          <a:blip r:embed="rId2"/>
          <a:stretch>
            <a:fillRect/>
          </a:stretch>
        </p:blipFill>
        <p:spPr>
          <a:xfrm>
            <a:off x="6410325" y="986984"/>
            <a:ext cx="5212491" cy="5447154"/>
          </a:xfrm>
          <a:prstGeom prst="rect">
            <a:avLst/>
          </a:prstGeom>
        </p:spPr>
      </p:pic>
      <p:pic>
        <p:nvPicPr>
          <p:cNvPr id="6" name="Image 5"/>
          <p:cNvPicPr>
            <a:picLocks noChangeAspect="1"/>
          </p:cNvPicPr>
          <p:nvPr/>
        </p:nvPicPr>
        <p:blipFill>
          <a:blip r:embed="rId3"/>
          <a:stretch>
            <a:fillRect/>
          </a:stretch>
        </p:blipFill>
        <p:spPr>
          <a:xfrm>
            <a:off x="1003929" y="234950"/>
            <a:ext cx="5288921" cy="5128996"/>
          </a:xfrm>
          <a:prstGeom prst="rect">
            <a:avLst/>
          </a:prstGeom>
        </p:spPr>
      </p:pic>
    </p:spTree>
    <p:extLst>
      <p:ext uri="{BB962C8B-B14F-4D97-AF65-F5344CB8AC3E}">
        <p14:creationId xmlns:p14="http://schemas.microsoft.com/office/powerpoint/2010/main" val="33170488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404040"/>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A67B5B4-3A24-436E-B663-1B2EBFF8A0C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13">
            <a:extLst>
              <a:ext uri="{FF2B5EF4-FFF2-40B4-BE49-F238E27FC236}">
                <a16:creationId xmlns:a16="http://schemas.microsoft.com/office/drawing/2014/main" id="{987FDF89-C993-41F4-A1B8-DBAFF16008A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786754" cy="6858000"/>
          </a:xfrm>
          <a:custGeom>
            <a:avLst/>
            <a:gdLst>
              <a:gd name="connsiteX0" fmla="*/ 0 w 11786754"/>
              <a:gd name="connsiteY0" fmla="*/ 0 h 6858000"/>
              <a:gd name="connsiteX1" fmla="*/ 8610600 w 11786754"/>
              <a:gd name="connsiteY1" fmla="*/ 0 h 6858000"/>
              <a:gd name="connsiteX2" fmla="*/ 11786754 w 11786754"/>
              <a:gd name="connsiteY2" fmla="*/ 6858000 h 6858000"/>
              <a:gd name="connsiteX3" fmla="*/ 0 w 1178675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786754" h="6858000">
                <a:moveTo>
                  <a:pt x="0" y="0"/>
                </a:moveTo>
                <a:lnTo>
                  <a:pt x="8610600" y="0"/>
                </a:lnTo>
                <a:lnTo>
                  <a:pt x="11786754" y="6858000"/>
                </a:lnTo>
                <a:lnTo>
                  <a:pt x="0" y="6858000"/>
                </a:lnTo>
                <a:close/>
              </a:path>
            </a:pathLst>
          </a:custGeom>
          <a:solidFill>
            <a:srgbClr val="000000">
              <a:alpha val="2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D1D7179B-FF7C-482F-B3D9-2BE9ED1139F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210300" cy="6858000"/>
          </a:xfrm>
          <a:custGeom>
            <a:avLst/>
            <a:gdLst>
              <a:gd name="connsiteX0" fmla="*/ 0 w 6210300"/>
              <a:gd name="connsiteY0" fmla="*/ 0 h 6858000"/>
              <a:gd name="connsiteX1" fmla="*/ 2628900 w 6210300"/>
              <a:gd name="connsiteY1" fmla="*/ 0 h 6858000"/>
              <a:gd name="connsiteX2" fmla="*/ 3034146 w 6210300"/>
              <a:gd name="connsiteY2" fmla="*/ 0 h 6858000"/>
              <a:gd name="connsiteX3" fmla="*/ 6210300 w 6210300"/>
              <a:gd name="connsiteY3" fmla="*/ 6858000 h 6858000"/>
              <a:gd name="connsiteX4" fmla="*/ 2628900 w 6210300"/>
              <a:gd name="connsiteY4" fmla="*/ 6858000 h 6858000"/>
              <a:gd name="connsiteX5" fmla="*/ 0 w 6210300"/>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10300" h="6858000">
                <a:moveTo>
                  <a:pt x="0" y="0"/>
                </a:moveTo>
                <a:lnTo>
                  <a:pt x="2628900" y="0"/>
                </a:lnTo>
                <a:lnTo>
                  <a:pt x="3034146" y="0"/>
                </a:lnTo>
                <a:lnTo>
                  <a:pt x="6210300" y="6858000"/>
                </a:lnTo>
                <a:lnTo>
                  <a:pt x="2628900" y="6858000"/>
                </a:lnTo>
                <a:lnTo>
                  <a:pt x="0" y="6858000"/>
                </a:lnTo>
                <a:close/>
              </a:path>
            </a:pathLst>
          </a:custGeom>
          <a:solidFill>
            <a:srgbClr val="000000">
              <a:alpha val="2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re 1">
            <a:extLst>
              <a:ext uri="{FF2B5EF4-FFF2-40B4-BE49-F238E27FC236}">
                <a16:creationId xmlns:a16="http://schemas.microsoft.com/office/drawing/2014/main" id="{1A900101-17F5-4D21-90FC-C7305F0EA68B}"/>
              </a:ext>
            </a:extLst>
          </p:cNvPr>
          <p:cNvSpPr>
            <a:spLocks noGrp="1"/>
          </p:cNvSpPr>
          <p:nvPr>
            <p:ph type="title"/>
          </p:nvPr>
        </p:nvSpPr>
        <p:spPr>
          <a:xfrm>
            <a:off x="267959" y="252278"/>
            <a:ext cx="3973667" cy="5811837"/>
          </a:xfrm>
        </p:spPr>
        <p:txBody>
          <a:bodyPr>
            <a:normAutofit/>
          </a:bodyPr>
          <a:lstStyle/>
          <a:p>
            <a:pPr algn="ctr"/>
            <a:r>
              <a:rPr lang="fr-FR" sz="5400" b="1" dirty="0">
                <a:solidFill>
                  <a:srgbClr val="FFFFFF"/>
                </a:solidFill>
                <a:latin typeface="Times New Roman"/>
                <a:ea typeface="+mj-lt"/>
                <a:cs typeface="+mj-lt"/>
              </a:rPr>
              <a:t>Nombre d’habitants en Tanzanie</a:t>
            </a:r>
            <a:br>
              <a:rPr lang="fr-FR" sz="5400" b="1" dirty="0">
                <a:solidFill>
                  <a:srgbClr val="FFFFFF"/>
                </a:solidFill>
                <a:latin typeface="Times New Roman"/>
                <a:ea typeface="+mj-lt"/>
                <a:cs typeface="+mj-lt"/>
              </a:rPr>
            </a:br>
            <a:br>
              <a:rPr lang="fr-FR" sz="5400" b="1" dirty="0">
                <a:solidFill>
                  <a:srgbClr val="FFFFFF"/>
                </a:solidFill>
                <a:latin typeface="Times New Roman"/>
                <a:ea typeface="+mj-lt"/>
                <a:cs typeface="+mj-lt"/>
              </a:rPr>
            </a:br>
            <a:r>
              <a:rPr lang="fr-FR" sz="5400" b="1" dirty="0">
                <a:solidFill>
                  <a:srgbClr val="FFFFFF"/>
                </a:solidFill>
                <a:ea typeface="+mj-lt"/>
                <a:cs typeface="+mj-lt"/>
              </a:rPr>
              <a:t>Population :</a:t>
            </a:r>
            <a:br>
              <a:rPr lang="fr-FR" sz="5400" b="1" dirty="0">
                <a:solidFill>
                  <a:srgbClr val="FFFFFF"/>
                </a:solidFill>
                <a:latin typeface="Times New Roman"/>
                <a:ea typeface="+mj-lt"/>
                <a:cs typeface="+mj-lt"/>
              </a:rPr>
            </a:br>
            <a:r>
              <a:rPr lang="fr-FR" sz="4000" b="1" dirty="0">
                <a:solidFill>
                  <a:srgbClr val="FFFFFF"/>
                </a:solidFill>
                <a:ea typeface="+mj-lt"/>
                <a:cs typeface="+mj-lt"/>
              </a:rPr>
              <a:t>59,1 M </a:t>
            </a:r>
            <a:endParaRPr lang="fr-FR" sz="5400" dirty="0">
              <a:solidFill>
                <a:srgbClr val="FFFFFF"/>
              </a:solidFill>
              <a:latin typeface="Times New Roman"/>
              <a:ea typeface="+mj-lt"/>
              <a:cs typeface="+mj-lt"/>
            </a:endParaRPr>
          </a:p>
        </p:txBody>
      </p:sp>
      <p:pic>
        <p:nvPicPr>
          <p:cNvPr id="4" name="Espace réservé du contenu 3">
            <a:extLst>
              <a:ext uri="{FF2B5EF4-FFF2-40B4-BE49-F238E27FC236}">
                <a16:creationId xmlns:a16="http://schemas.microsoft.com/office/drawing/2014/main" id="{C913AE54-A35F-459B-8275-920B0F28BD6B}"/>
              </a:ext>
            </a:extLst>
          </p:cNvPr>
          <p:cNvPicPr>
            <a:picLocks noGrp="1" noChangeAspect="1"/>
          </p:cNvPicPr>
          <p:nvPr>
            <p:ph idx="1"/>
          </p:nvPr>
        </p:nvPicPr>
        <p:blipFill>
          <a:blip r:embed="rId2"/>
          <a:stretch>
            <a:fillRect/>
          </a:stretch>
        </p:blipFill>
        <p:spPr>
          <a:xfrm>
            <a:off x="4681104" y="478302"/>
            <a:ext cx="6666172" cy="5359790"/>
          </a:xfrm>
          <a:prstGeom prst="rect">
            <a:avLst/>
          </a:prstGeom>
        </p:spPr>
      </p:pic>
    </p:spTree>
    <p:extLst>
      <p:ext uri="{BB962C8B-B14F-4D97-AF65-F5344CB8AC3E}">
        <p14:creationId xmlns:p14="http://schemas.microsoft.com/office/powerpoint/2010/main" val="3103267097"/>
      </p:ext>
    </p:extLst>
  </p:cSld>
  <p:clrMapOvr>
    <a:overrideClrMapping bg1="dk1" tx1="lt1" bg2="dk2" tx2="lt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Espace réservé du contenu 5"/>
          <p:cNvPicPr>
            <a:picLocks noGrp="1" noChangeAspect="1"/>
          </p:cNvPicPr>
          <p:nvPr>
            <p:ph idx="1"/>
          </p:nvPr>
        </p:nvPicPr>
        <p:blipFill>
          <a:blip r:embed="rId2"/>
          <a:stretch>
            <a:fillRect/>
          </a:stretch>
        </p:blipFill>
        <p:spPr>
          <a:xfrm>
            <a:off x="1" y="49576"/>
            <a:ext cx="12129570" cy="6687238"/>
          </a:xfrm>
          <a:prstGeom prst="rect">
            <a:avLst/>
          </a:prstGeom>
        </p:spPr>
      </p:pic>
    </p:spTree>
    <p:extLst>
      <p:ext uri="{BB962C8B-B14F-4D97-AF65-F5344CB8AC3E}">
        <p14:creationId xmlns:p14="http://schemas.microsoft.com/office/powerpoint/2010/main" val="9219646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p:cNvPicPr>
            <a:picLocks noGrp="1" noChangeAspect="1"/>
          </p:cNvPicPr>
          <p:nvPr>
            <p:ph idx="1"/>
          </p:nvPr>
        </p:nvPicPr>
        <p:blipFill>
          <a:blip r:embed="rId2"/>
          <a:stretch>
            <a:fillRect/>
          </a:stretch>
        </p:blipFill>
        <p:spPr>
          <a:xfrm>
            <a:off x="6470" y="-54544"/>
            <a:ext cx="12185530" cy="7149407"/>
          </a:xfrm>
          <a:prstGeom prst="rect">
            <a:avLst/>
          </a:prstGeom>
        </p:spPr>
      </p:pic>
    </p:spTree>
    <p:extLst>
      <p:ext uri="{BB962C8B-B14F-4D97-AF65-F5344CB8AC3E}">
        <p14:creationId xmlns:p14="http://schemas.microsoft.com/office/powerpoint/2010/main" val="41590234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p:cNvPicPr>
            <a:picLocks noGrp="1" noChangeAspect="1"/>
          </p:cNvPicPr>
          <p:nvPr>
            <p:ph idx="1"/>
          </p:nvPr>
        </p:nvPicPr>
        <p:blipFill>
          <a:blip r:embed="rId2"/>
          <a:stretch>
            <a:fillRect/>
          </a:stretch>
        </p:blipFill>
        <p:spPr>
          <a:xfrm>
            <a:off x="0" y="0"/>
            <a:ext cx="12398400" cy="6858000"/>
          </a:xfrm>
          <a:prstGeom prst="rect">
            <a:avLst/>
          </a:prstGeom>
        </p:spPr>
      </p:pic>
    </p:spTree>
    <p:extLst>
      <p:ext uri="{BB962C8B-B14F-4D97-AF65-F5344CB8AC3E}">
        <p14:creationId xmlns:p14="http://schemas.microsoft.com/office/powerpoint/2010/main" val="626756914"/>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783</TotalTime>
  <Words>955</Words>
  <Application>Microsoft Office PowerPoint</Application>
  <PresentationFormat>Grand écran</PresentationFormat>
  <Paragraphs>75</Paragraphs>
  <Slides>44</Slides>
  <Notes>1</Notes>
  <HiddenSlides>0</HiddenSlides>
  <MMClips>6</MMClips>
  <ScaleCrop>false</ScaleCrop>
  <HeadingPairs>
    <vt:vector size="6" baseType="variant">
      <vt:variant>
        <vt:lpstr>Polices utilisées</vt:lpstr>
      </vt:variant>
      <vt:variant>
        <vt:i4>5</vt:i4>
      </vt:variant>
      <vt:variant>
        <vt:lpstr>Thème</vt:lpstr>
      </vt:variant>
      <vt:variant>
        <vt:i4>1</vt:i4>
      </vt:variant>
      <vt:variant>
        <vt:lpstr>Titres des diapositives</vt:lpstr>
      </vt:variant>
      <vt:variant>
        <vt:i4>44</vt:i4>
      </vt:variant>
    </vt:vector>
  </HeadingPairs>
  <TitlesOfParts>
    <vt:vector size="50" baseType="lpstr">
      <vt:lpstr>Arial</vt:lpstr>
      <vt:lpstr>Calibri</vt:lpstr>
      <vt:lpstr>Calibri Light</vt:lpstr>
      <vt:lpstr>Times New Roman</vt:lpstr>
      <vt:lpstr>Tw Cen MT</vt:lpstr>
      <vt:lpstr>Thème Office</vt:lpstr>
      <vt:lpstr>La Tanzanie </vt:lpstr>
      <vt:lpstr>Présentation PowerPoint</vt:lpstr>
      <vt:lpstr>Où se trouve la Tanzanie en Afrique ?</vt:lpstr>
      <vt:lpstr>                   LA TANZANIE</vt:lpstr>
      <vt:lpstr>Présentation PowerPoint</vt:lpstr>
      <vt:lpstr>Nombre d’habitants en Tanzanie  Population : 59,1 M </vt:lpstr>
      <vt:lpstr>Présentation PowerPoint</vt:lpstr>
      <vt:lpstr>Présentation PowerPoint</vt:lpstr>
      <vt:lpstr>Présentation PowerPoint</vt:lpstr>
      <vt:lpstr>Les grandes villes de Tanzanie et la capitale</vt:lpstr>
      <vt:lpstr>Présentation PowerPoint</vt:lpstr>
      <vt:lpstr>Présentation PowerPoint</vt:lpstr>
      <vt:lpstr>Les différents      secteurs géographiques    en Tanzanie </vt:lpstr>
      <vt:lpstr>La Tanzanie est le plus vaste pays de l'Afrique de l'Est. La majeure partie du pays est formée par des hauts plateaux dont l'altitude oscille autour de 1 500 m. 64 % du pays est constitué de steppes d'herbes et de savanes (steppe + quelques arbres clairsemés = savane). </vt:lpstr>
      <vt:lpstr>Présentation PowerPoint</vt:lpstr>
      <vt:lpstr>Le Nord : la région la plus montagneuse, où se trouvent aussi les grands parcs nationaux les plus visités. On y trouve le mont Kilimandjaro (5 892 m.) et le mont Meru (4 565 m).</vt:lpstr>
      <vt:lpstr>L'Ouest : le lac Tanganyika est le plus long lac d'eau douce au monde (32 000 km², 675 km de long et 50 km de large) et le deuxième par sa profondeur (1 470 m.). </vt:lpstr>
      <vt:lpstr>Présentation PowerPoint</vt:lpstr>
      <vt:lpstr>Climat en Tanzanie</vt:lpstr>
      <vt:lpstr> </vt:lpstr>
      <vt:lpstr>La saison sèche s'étend de mai à octobre. C'est l'époque des grosses chaleurs. La savane brûle, devient sèche. Les animaux cherchent les points d'eau qui se tarissent souvent.  </vt:lpstr>
      <vt:lpstr>LA FAUNE</vt:lpstr>
      <vt:lpstr> La faune tanzanienne fait partie des plus préservées d'Afrique.  </vt:lpstr>
      <vt:lpstr>Présentation PowerPoint</vt:lpstr>
      <vt:lpstr>Présentation PowerPoint</vt:lpstr>
      <vt:lpstr>  Il y a également des prédateurs  </vt:lpstr>
      <vt:lpstr>Le lion</vt:lpstr>
      <vt:lpstr>Il y a aussi des buffles, des rhinocéros, des éléphants et des hippopotames.</vt:lpstr>
      <vt:lpstr>HIPPOPOTAME QUI GROGNE</vt:lpstr>
      <vt:lpstr>Le Cri du Buffle</vt:lpstr>
      <vt:lpstr>ELEPHANT QUI BARRIT</vt:lpstr>
      <vt:lpstr>Présentation PowerPoint</vt:lpstr>
      <vt:lpstr>Dans la savane on y trouve l'acacia parasol, le baobab  et l'arbre à saucisses. </vt:lpstr>
      <vt:lpstr>Présentation PowerPoint</vt:lpstr>
      <vt:lpstr>Présentation PowerPoint</vt:lpstr>
      <vt:lpstr>Présentation PowerPoint</vt:lpstr>
      <vt:lpstr>LE SAFARI</vt:lpstr>
      <vt:lpstr>                             L’ECONOMIE </vt:lpstr>
      <vt:lpstr>Présentation PowerPoint</vt:lpstr>
      <vt:lpstr>Histoire</vt:lpstr>
      <vt:lpstr>Les présidents de Tanzanie</vt:lpstr>
      <vt:lpstr>QUIZZ</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DONICZKA Alain</dc:creator>
  <cp:lastModifiedBy>DONICZKA Alain</cp:lastModifiedBy>
  <cp:revision>49</cp:revision>
  <dcterms:created xsi:type="dcterms:W3CDTF">2020-01-11T09:54:51Z</dcterms:created>
  <dcterms:modified xsi:type="dcterms:W3CDTF">2020-01-26T13:18:14Z</dcterms:modified>
</cp:coreProperties>
</file>