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59" r:id="rId6"/>
    <p:sldId id="260" r:id="rId7"/>
    <p:sldId id="261" r:id="rId8"/>
    <p:sldId id="262" r:id="rId9"/>
    <p:sldId id="263"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55"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C91A24F-3419-436C-9C05-61E457928F89}" type="datetimeFigureOut">
              <a:rPr lang="fr-FR" smtClean="0"/>
              <a:pPr/>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D6A86A-816F-4110-852E-E4E57675FE1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1A24F-3419-436C-9C05-61E457928F89}" type="datetimeFigureOut">
              <a:rPr lang="fr-FR" smtClean="0"/>
              <a:pPr/>
              <a:t>19/05/2020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6A86A-816F-4110-852E-E4E57675FE1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gypte : Le phare d'Alexandrie devrait être reconstruit | Alliance ..."/>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4572000" y="1772816"/>
            <a:ext cx="4248472" cy="1470025"/>
          </a:xfrm>
        </p:spPr>
        <p:txBody>
          <a:bodyPr/>
          <a:lstStyle/>
          <a:p>
            <a:r>
              <a:rPr lang="fr-FR" dirty="0">
                <a:solidFill>
                  <a:schemeClr val="bg1"/>
                </a:solidFill>
                <a:latin typeface="Times New Roman" pitchFamily="18" charset="0"/>
                <a:cs typeface="Times New Roman" pitchFamily="18" charset="0"/>
              </a:rPr>
              <a:t>Le phare d’Alexandrie</a:t>
            </a:r>
          </a:p>
        </p:txBody>
      </p:sp>
      <p:sp>
        <p:nvSpPr>
          <p:cNvPr id="3" name="Sous-titre 2"/>
          <p:cNvSpPr>
            <a:spLocks noGrp="1"/>
          </p:cNvSpPr>
          <p:nvPr>
            <p:ph type="subTitle" idx="1"/>
          </p:nvPr>
        </p:nvSpPr>
        <p:spPr>
          <a:xfrm>
            <a:off x="6047656" y="5105400"/>
            <a:ext cx="3096344" cy="1752600"/>
          </a:xfrm>
        </p:spPr>
        <p:txBody>
          <a:bodyPr/>
          <a:lstStyle/>
          <a:p>
            <a:r>
              <a:rPr lang="fr-FR" dirty="0">
                <a:solidFill>
                  <a:schemeClr val="bg1"/>
                </a:solidFill>
              </a:rPr>
              <a:t>Juliette N.B</a:t>
            </a:r>
          </a:p>
          <a:p>
            <a:r>
              <a:rPr lang="fr-FR" sz="2800" dirty="0">
                <a:solidFill>
                  <a:schemeClr val="bg1"/>
                </a:solidFill>
              </a:rPr>
              <a:t>10 Mai 2020</a:t>
            </a:r>
          </a:p>
        </p:txBody>
      </p:sp>
      <p:pic>
        <p:nvPicPr>
          <p:cNvPr id="4" name="ancient-egyptian-music-pharaoh-ramses-ii exposé Juliette N B CM1 C  bande s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35475" y="3292475"/>
            <a:ext cx="271463" cy="2714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itchFamily="18" charset="0"/>
                <a:cs typeface="Times New Roman" pitchFamily="18" charset="0"/>
              </a:rPr>
              <a:t>Un phare</a:t>
            </a:r>
          </a:p>
        </p:txBody>
      </p:sp>
      <p:sp>
        <p:nvSpPr>
          <p:cNvPr id="3" name="Espace réservé du contenu 2"/>
          <p:cNvSpPr>
            <a:spLocks noGrp="1"/>
          </p:cNvSpPr>
          <p:nvPr>
            <p:ph idx="1"/>
          </p:nvPr>
        </p:nvSpPr>
        <p:spPr/>
        <p:txBody>
          <a:bodyPr/>
          <a:lstStyle/>
          <a:p>
            <a:r>
              <a:rPr lang="fr-FR" dirty="0"/>
              <a:t>Un phare sert aux marins à se repérer en mer par temps brumeux ou pendant la nuit</a:t>
            </a:r>
          </a:p>
        </p:txBody>
      </p:sp>
      <p:pic>
        <p:nvPicPr>
          <p:cNvPr id="32770" name="Picture 2" descr="Le phare, voyage immobile&quot; de Paolo Rumiz"/>
          <p:cNvPicPr>
            <a:picLocks noChangeAspect="1" noChangeArrowheads="1"/>
          </p:cNvPicPr>
          <p:nvPr/>
        </p:nvPicPr>
        <p:blipFill>
          <a:blip r:embed="rId2" cstate="print"/>
          <a:srcRect/>
          <a:stretch>
            <a:fillRect/>
          </a:stretch>
        </p:blipFill>
        <p:spPr bwMode="auto">
          <a:xfrm>
            <a:off x="2123728" y="2996952"/>
            <a:ext cx="5400600" cy="3598816"/>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gypte - A la découverte d Alexandrie | Ancient greek architecture ..."/>
          <p:cNvPicPr>
            <a:picLocks noChangeAspect="1" noChangeArrowheads="1"/>
          </p:cNvPicPr>
          <p:nvPr/>
        </p:nvPicPr>
        <p:blipFill>
          <a:blip r:embed="rId4" cstate="print"/>
          <a:srcRect/>
          <a:stretch>
            <a:fillRect/>
          </a:stretch>
        </p:blipFill>
        <p:spPr bwMode="auto">
          <a:xfrm>
            <a:off x="2843808" y="3284984"/>
            <a:ext cx="3235241" cy="3465156"/>
          </a:xfrm>
          <a:prstGeom prst="rect">
            <a:avLst/>
          </a:prstGeom>
          <a:noFill/>
        </p:spPr>
      </p:pic>
      <p:sp>
        <p:nvSpPr>
          <p:cNvPr id="2" name="Titre 1"/>
          <p:cNvSpPr>
            <a:spLocks noGrp="1"/>
          </p:cNvSpPr>
          <p:nvPr>
            <p:ph type="title"/>
          </p:nvPr>
        </p:nvSpPr>
        <p:spPr/>
        <p:txBody>
          <a:bodyPr>
            <a:normAutofit fontScale="90000"/>
          </a:bodyPr>
          <a:lstStyle/>
          <a:p>
            <a:r>
              <a:rPr lang="fr-FR" dirty="0">
                <a:latin typeface="Times New Roman" pitchFamily="18" charset="0"/>
                <a:cs typeface="Times New Roman" pitchFamily="18" charset="0"/>
              </a:rPr>
              <a:t>Un phare célèbre…</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Le phare d’Alexandrie </a:t>
            </a:r>
          </a:p>
        </p:txBody>
      </p:sp>
      <p:sp>
        <p:nvSpPr>
          <p:cNvPr id="3" name="Espace réservé du contenu 2"/>
          <p:cNvSpPr>
            <a:spLocks noGrp="1"/>
          </p:cNvSpPr>
          <p:nvPr>
            <p:ph idx="1"/>
          </p:nvPr>
        </p:nvSpPr>
        <p:spPr/>
        <p:txBody>
          <a:bodyPr/>
          <a:lstStyle/>
          <a:p>
            <a:r>
              <a:rPr lang="fr-FR" dirty="0"/>
              <a:t>Le phare d’ Alexandrie est l’une des </a:t>
            </a:r>
            <a:br>
              <a:rPr lang="fr-FR" dirty="0"/>
            </a:br>
            <a:r>
              <a:rPr lang="fr-FR" dirty="0"/>
              <a:t>7 merveilles du monde. </a:t>
            </a:r>
          </a:p>
          <a:p>
            <a:r>
              <a:rPr lang="fr-FR" dirty="0"/>
              <a:t>Il est le premier phare de l’histoire.</a:t>
            </a:r>
          </a:p>
          <a:p>
            <a:pPr>
              <a:buNone/>
            </a:pPr>
            <a:endParaRPr lang="fr-FR" dirty="0"/>
          </a:p>
        </p:txBody>
      </p:sp>
      <p:sp>
        <p:nvSpPr>
          <p:cNvPr id="6" name="Ellipse 5"/>
          <p:cNvSpPr/>
          <p:nvPr/>
        </p:nvSpPr>
        <p:spPr>
          <a:xfrm>
            <a:off x="3059832" y="5229200"/>
            <a:ext cx="72008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H="1">
            <a:off x="3707904" y="4797152"/>
            <a:ext cx="720080" cy="5040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ancient-egyptian-music-pharaoh-ramses-ii exposé Juliette N B CM1 C  bande s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35475" y="3292475"/>
            <a:ext cx="271463" cy="271463"/>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908920"/>
          </a:xfrm>
        </p:spPr>
        <p:txBody>
          <a:bodyPr>
            <a:normAutofit fontScale="85000" lnSpcReduction="10000"/>
          </a:bodyPr>
          <a:lstStyle/>
          <a:p>
            <a:r>
              <a:rPr lang="fr-FR" dirty="0"/>
              <a:t>Les 7 merveille du monde sont: </a:t>
            </a:r>
          </a:p>
          <a:p>
            <a:pPr marL="971550" lvl="1" indent="-514350">
              <a:buFont typeface="+mj-lt"/>
              <a:buAutoNum type="arabicPeriod"/>
            </a:pPr>
            <a:r>
              <a:rPr lang="fr-FR" sz="1800" dirty="0"/>
              <a:t>La </a:t>
            </a:r>
            <a:r>
              <a:rPr lang="fr-FR" sz="1800" b="1" dirty="0">
                <a:solidFill>
                  <a:srgbClr val="FF0000"/>
                </a:solidFill>
              </a:rPr>
              <a:t>pyramide de Khéops </a:t>
            </a:r>
            <a:r>
              <a:rPr lang="fr-FR" sz="1800" dirty="0"/>
              <a:t>à Memphis (aujourd'hui, Gizeh ou </a:t>
            </a:r>
            <a:r>
              <a:rPr lang="fr-FR" sz="1800" dirty="0" err="1"/>
              <a:t>Gizâ</a:t>
            </a:r>
            <a:r>
              <a:rPr lang="fr-FR" sz="1800" dirty="0"/>
              <a:t>), en Égypte.</a:t>
            </a:r>
          </a:p>
          <a:p>
            <a:pPr marL="971550" lvl="1" indent="-514350">
              <a:buFont typeface="+mj-lt"/>
              <a:buAutoNum type="arabicPeriod"/>
            </a:pPr>
            <a:r>
              <a:rPr lang="fr-FR" sz="1800" dirty="0"/>
              <a:t>Les </a:t>
            </a:r>
            <a:r>
              <a:rPr lang="fr-FR" sz="1800" b="1" dirty="0">
                <a:solidFill>
                  <a:srgbClr val="FF0000"/>
                </a:solidFill>
              </a:rPr>
              <a:t>jardins suspendus de Babylone</a:t>
            </a:r>
            <a:r>
              <a:rPr lang="fr-FR" sz="1800" dirty="0"/>
              <a:t>, en Mésopotamie (ou possiblement de Ninive, en Assyrie) (Irak actuel).</a:t>
            </a:r>
          </a:p>
          <a:p>
            <a:pPr marL="971550" lvl="1" indent="-514350">
              <a:buFont typeface="+mj-lt"/>
              <a:buAutoNum type="arabicPeriod"/>
            </a:pPr>
            <a:r>
              <a:rPr lang="fr-FR" sz="1800" dirty="0"/>
              <a:t>La </a:t>
            </a:r>
            <a:r>
              <a:rPr lang="fr-FR" sz="1800" b="1" dirty="0">
                <a:solidFill>
                  <a:srgbClr val="FF0000"/>
                </a:solidFill>
              </a:rPr>
              <a:t>statue chryséléphantine de Zeus </a:t>
            </a:r>
            <a:r>
              <a:rPr lang="fr-FR" sz="1800" dirty="0"/>
              <a:t>à Olympie, en Élide (Grèce).</a:t>
            </a:r>
          </a:p>
          <a:p>
            <a:pPr marL="971550" lvl="1" indent="-514350">
              <a:buFont typeface="+mj-lt"/>
              <a:buAutoNum type="arabicPeriod"/>
            </a:pPr>
            <a:r>
              <a:rPr lang="fr-FR" sz="1800" dirty="0"/>
              <a:t>Le </a:t>
            </a:r>
            <a:r>
              <a:rPr lang="fr-FR" sz="1800" b="1" dirty="0">
                <a:solidFill>
                  <a:srgbClr val="FF0000"/>
                </a:solidFill>
              </a:rPr>
              <a:t>temple d’Artémis</a:t>
            </a:r>
            <a:r>
              <a:rPr lang="fr-FR" sz="1800" dirty="0"/>
              <a:t>, appelé aussi « Artémision », à Éphèse, en Ionie (Turquie actuelle).</a:t>
            </a:r>
          </a:p>
          <a:p>
            <a:pPr marL="971550" lvl="1" indent="-514350">
              <a:buFont typeface="+mj-lt"/>
              <a:buAutoNum type="arabicPeriod"/>
            </a:pPr>
            <a:r>
              <a:rPr lang="fr-FR" sz="1800" dirty="0"/>
              <a:t>Le </a:t>
            </a:r>
            <a:r>
              <a:rPr lang="fr-FR" sz="1800" b="1" dirty="0">
                <a:solidFill>
                  <a:srgbClr val="FF0000"/>
                </a:solidFill>
              </a:rPr>
              <a:t>tombeau de Mausole</a:t>
            </a:r>
            <a:r>
              <a:rPr lang="fr-FR" sz="1800" dirty="0"/>
              <a:t>, à Halicarnasse, aussi nommé « mausolée d'Halicarnasse », en Carie (Turquie actuelle).</a:t>
            </a:r>
          </a:p>
          <a:p>
            <a:pPr marL="971550" lvl="1" indent="-514350">
              <a:buFont typeface="+mj-lt"/>
              <a:buAutoNum type="arabicPeriod"/>
            </a:pPr>
            <a:r>
              <a:rPr lang="fr-FR" sz="1800" dirty="0"/>
              <a:t>La </a:t>
            </a:r>
            <a:r>
              <a:rPr lang="fr-FR" sz="1800" b="1" dirty="0">
                <a:solidFill>
                  <a:srgbClr val="FF0000"/>
                </a:solidFill>
              </a:rPr>
              <a:t>statue en bronze d’Hélios</a:t>
            </a:r>
            <a:r>
              <a:rPr lang="fr-FR" sz="1800" dirty="0"/>
              <a:t>, dite « colosse de Rhodes » sur l’île grecque de ce nom.</a:t>
            </a:r>
          </a:p>
          <a:p>
            <a:pPr marL="971550" lvl="1" indent="-514350">
              <a:buFont typeface="+mj-lt"/>
              <a:buAutoNum type="arabicPeriod"/>
            </a:pPr>
            <a:r>
              <a:rPr lang="fr-FR" sz="1800" dirty="0"/>
              <a:t>La tour-fanal de Pharos, dite « </a:t>
            </a:r>
            <a:r>
              <a:rPr lang="fr-FR" sz="1800" b="1" dirty="0">
                <a:solidFill>
                  <a:srgbClr val="FF0000"/>
                </a:solidFill>
              </a:rPr>
              <a:t>phare d'Alexandrie </a:t>
            </a:r>
            <a:r>
              <a:rPr lang="fr-FR" sz="1800" dirty="0"/>
              <a:t>» en Égypte.</a:t>
            </a:r>
          </a:p>
        </p:txBody>
      </p:sp>
      <p:sp>
        <p:nvSpPr>
          <p:cNvPr id="4" name="Titre 3"/>
          <p:cNvSpPr>
            <a:spLocks noGrp="1"/>
          </p:cNvSpPr>
          <p:nvPr>
            <p:ph type="title"/>
          </p:nvPr>
        </p:nvSpPr>
        <p:spPr/>
        <p:txBody>
          <a:bodyPr/>
          <a:lstStyle/>
          <a:p>
            <a:r>
              <a:rPr lang="fr-FR" dirty="0"/>
              <a:t>Les 7 merveilles du monde</a:t>
            </a:r>
          </a:p>
        </p:txBody>
      </p:sp>
      <p:pic>
        <p:nvPicPr>
          <p:cNvPr id="25604" name="Picture 4" descr="Descriptions des jardins suspendus de Babylone"/>
          <p:cNvPicPr>
            <a:picLocks noChangeAspect="1" noChangeArrowheads="1"/>
          </p:cNvPicPr>
          <p:nvPr/>
        </p:nvPicPr>
        <p:blipFill>
          <a:blip r:embed="rId2" cstate="print"/>
          <a:srcRect/>
          <a:stretch>
            <a:fillRect/>
          </a:stretch>
        </p:blipFill>
        <p:spPr bwMode="auto">
          <a:xfrm>
            <a:off x="2411760" y="4293096"/>
            <a:ext cx="3960440" cy="2376265"/>
          </a:xfrm>
          <a:prstGeom prst="rect">
            <a:avLst/>
          </a:prstGeom>
          <a:noFill/>
        </p:spPr>
      </p:pic>
      <p:sp>
        <p:nvSpPr>
          <p:cNvPr id="8" name="Ellipse 7"/>
          <p:cNvSpPr/>
          <p:nvPr/>
        </p:nvSpPr>
        <p:spPr>
          <a:xfrm>
            <a:off x="6012160" y="43651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itchFamily="18" charset="0"/>
                <a:cs typeface="Times New Roman" pitchFamily="18" charset="0"/>
              </a:rPr>
              <a:t>Construction</a:t>
            </a:r>
          </a:p>
        </p:txBody>
      </p:sp>
      <p:sp>
        <p:nvSpPr>
          <p:cNvPr id="3" name="Espace réservé du contenu 2"/>
          <p:cNvSpPr>
            <a:spLocks noGrp="1"/>
          </p:cNvSpPr>
          <p:nvPr>
            <p:ph idx="1"/>
          </p:nvPr>
        </p:nvSpPr>
        <p:spPr/>
        <p:txBody>
          <a:bodyPr/>
          <a:lstStyle/>
          <a:p>
            <a:r>
              <a:rPr lang="fr-FR" dirty="0"/>
              <a:t>Les travaux ont commencé sous le règne de Ptolémée 1</a:t>
            </a:r>
            <a:r>
              <a:rPr lang="fr-FR" baseline="30000" dirty="0"/>
              <a:t>er</a:t>
            </a:r>
            <a:r>
              <a:rPr lang="fr-FR" dirty="0"/>
              <a:t> et se terminent sous le règne de son fils Ptolémée 2</a:t>
            </a:r>
            <a:r>
              <a:rPr lang="fr-FR" baseline="30000" dirty="0"/>
              <a:t>ème</a:t>
            </a:r>
            <a:r>
              <a:rPr lang="fr-FR" dirty="0"/>
              <a:t>.</a:t>
            </a:r>
          </a:p>
        </p:txBody>
      </p:sp>
      <p:pic>
        <p:nvPicPr>
          <p:cNvPr id="30722" name="Picture 2" descr="Calcaire long 20-50cm prof. 20-30cm sur pal - Minéral ..."/>
          <p:cNvPicPr>
            <a:picLocks noChangeAspect="1" noChangeArrowheads="1"/>
          </p:cNvPicPr>
          <p:nvPr/>
        </p:nvPicPr>
        <p:blipFill>
          <a:blip r:embed="rId2" cstate="print"/>
          <a:srcRect/>
          <a:stretch>
            <a:fillRect/>
          </a:stretch>
        </p:blipFill>
        <p:spPr bwMode="auto">
          <a:xfrm>
            <a:off x="1187624" y="3501008"/>
            <a:ext cx="3384376" cy="2859799"/>
          </a:xfrm>
          <a:prstGeom prst="rect">
            <a:avLst/>
          </a:prstGeom>
          <a:noFill/>
        </p:spPr>
      </p:pic>
      <p:pic>
        <p:nvPicPr>
          <p:cNvPr id="30726" name="Picture 6" descr="Pavé blanc en porcelaine Dans le pavé la plage - Bachelot &amp; Caron ..."/>
          <p:cNvPicPr>
            <a:picLocks noChangeAspect="1" noChangeArrowheads="1"/>
          </p:cNvPicPr>
          <p:nvPr/>
        </p:nvPicPr>
        <p:blipFill>
          <a:blip r:embed="rId3" cstate="print"/>
          <a:srcRect/>
          <a:stretch>
            <a:fillRect/>
          </a:stretch>
        </p:blipFill>
        <p:spPr bwMode="auto">
          <a:xfrm>
            <a:off x="4860032" y="3212976"/>
            <a:ext cx="2952328" cy="2952328"/>
          </a:xfrm>
          <a:prstGeom prst="rect">
            <a:avLst/>
          </a:prstGeom>
          <a:noFill/>
        </p:spPr>
      </p:pic>
      <p:sp>
        <p:nvSpPr>
          <p:cNvPr id="7" name="ZoneTexte 6"/>
          <p:cNvSpPr txBox="1"/>
          <p:nvPr/>
        </p:nvSpPr>
        <p:spPr>
          <a:xfrm>
            <a:off x="1979712" y="6021288"/>
            <a:ext cx="1508490" cy="369332"/>
          </a:xfrm>
          <a:prstGeom prst="rect">
            <a:avLst/>
          </a:prstGeom>
          <a:noFill/>
        </p:spPr>
        <p:txBody>
          <a:bodyPr wrap="none" rtlCol="0">
            <a:spAutoFit/>
          </a:bodyPr>
          <a:lstStyle/>
          <a:p>
            <a:r>
              <a:rPr lang="fr-FR" i="1" dirty="0"/>
              <a:t>Pierre calcaire</a:t>
            </a:r>
          </a:p>
        </p:txBody>
      </p:sp>
      <p:sp>
        <p:nvSpPr>
          <p:cNvPr id="8" name="ZoneTexte 7"/>
          <p:cNvSpPr txBox="1"/>
          <p:nvPr/>
        </p:nvSpPr>
        <p:spPr>
          <a:xfrm>
            <a:off x="5580112" y="6021288"/>
            <a:ext cx="1444626" cy="369332"/>
          </a:xfrm>
          <a:prstGeom prst="rect">
            <a:avLst/>
          </a:prstGeom>
          <a:noFill/>
        </p:spPr>
        <p:txBody>
          <a:bodyPr wrap="none" rtlCol="0">
            <a:spAutoFit/>
          </a:bodyPr>
          <a:lstStyle/>
          <a:p>
            <a:r>
              <a:rPr lang="fr-FR" i="1" dirty="0"/>
              <a:t>Marbre blanc</a:t>
            </a:r>
          </a:p>
        </p:txBody>
      </p:sp>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itchFamily="18" charset="0"/>
                <a:cs typeface="Times New Roman" pitchFamily="18" charset="0"/>
              </a:rPr>
              <a:t>Statue </a:t>
            </a:r>
          </a:p>
        </p:txBody>
      </p:sp>
      <p:sp>
        <p:nvSpPr>
          <p:cNvPr id="3" name="Espace réservé du contenu 2"/>
          <p:cNvSpPr>
            <a:spLocks noGrp="1"/>
          </p:cNvSpPr>
          <p:nvPr>
            <p:ph idx="1"/>
          </p:nvPr>
        </p:nvSpPr>
        <p:spPr/>
        <p:txBody>
          <a:bodyPr/>
          <a:lstStyle/>
          <a:p>
            <a:r>
              <a:rPr lang="fr-FR" dirty="0"/>
              <a:t>Le phare aurait été décoré de 5 statues.</a:t>
            </a:r>
          </a:p>
        </p:txBody>
      </p:sp>
      <p:pic>
        <p:nvPicPr>
          <p:cNvPr id="29697" name="Picture 1"/>
          <p:cNvPicPr>
            <a:picLocks noChangeAspect="1" noChangeArrowheads="1"/>
          </p:cNvPicPr>
          <p:nvPr/>
        </p:nvPicPr>
        <p:blipFill>
          <a:blip r:embed="rId2" cstate="print"/>
          <a:srcRect/>
          <a:stretch>
            <a:fillRect/>
          </a:stretch>
        </p:blipFill>
        <p:spPr bwMode="auto">
          <a:xfrm>
            <a:off x="2987824" y="2924944"/>
            <a:ext cx="3248025" cy="1800225"/>
          </a:xfrm>
          <a:prstGeom prst="rect">
            <a:avLst/>
          </a:prstGeom>
          <a:noFill/>
          <a:ln w="9525">
            <a:noFill/>
            <a:miter lim="800000"/>
            <a:headEnd/>
            <a:tailEnd/>
          </a:ln>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itchFamily="18" charset="0"/>
                <a:cs typeface="Times New Roman" pitchFamily="18" charset="0"/>
              </a:rPr>
              <a:t>Alexandre Le Grand</a:t>
            </a:r>
          </a:p>
        </p:txBody>
      </p:sp>
      <p:sp>
        <p:nvSpPr>
          <p:cNvPr id="3" name="Espace réservé du contenu 2"/>
          <p:cNvSpPr>
            <a:spLocks noGrp="1"/>
          </p:cNvSpPr>
          <p:nvPr>
            <p:ph idx="1"/>
          </p:nvPr>
        </p:nvSpPr>
        <p:spPr/>
        <p:txBody>
          <a:bodyPr/>
          <a:lstStyle/>
          <a:p>
            <a:r>
              <a:rPr lang="fr-FR" dirty="0"/>
              <a:t>C’est le personnage représenté au-dessus du phare.</a:t>
            </a:r>
          </a:p>
        </p:txBody>
      </p:sp>
      <p:pic>
        <p:nvPicPr>
          <p:cNvPr id="28674" name="Picture 2" descr="Alexandre le Grand de Joël Schmidt - Léléphant - La revue de ..."/>
          <p:cNvPicPr>
            <a:picLocks noChangeAspect="1" noChangeArrowheads="1"/>
          </p:cNvPicPr>
          <p:nvPr/>
        </p:nvPicPr>
        <p:blipFill>
          <a:blip r:embed="rId2" cstate="print"/>
          <a:srcRect/>
          <a:stretch>
            <a:fillRect/>
          </a:stretch>
        </p:blipFill>
        <p:spPr bwMode="auto">
          <a:xfrm>
            <a:off x="3059832" y="2420888"/>
            <a:ext cx="2919370" cy="4035996"/>
          </a:xfrm>
          <a:prstGeom prst="rect">
            <a:avLst/>
          </a:prstGeom>
          <a:noFill/>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itchFamily="18" charset="0"/>
                <a:cs typeface="Times New Roman" pitchFamily="18" charset="0"/>
              </a:rPr>
              <a:t>Destruction</a:t>
            </a:r>
          </a:p>
        </p:txBody>
      </p:sp>
      <p:sp>
        <p:nvSpPr>
          <p:cNvPr id="3" name="Espace réservé du contenu 2"/>
          <p:cNvSpPr>
            <a:spLocks noGrp="1"/>
          </p:cNvSpPr>
          <p:nvPr>
            <p:ph idx="1"/>
          </p:nvPr>
        </p:nvSpPr>
        <p:spPr/>
        <p:txBody>
          <a:bodyPr numCol="1"/>
          <a:lstStyle/>
          <a:p>
            <a:pPr>
              <a:buNone/>
            </a:pPr>
            <a:r>
              <a:rPr lang="fr-FR" dirty="0"/>
              <a:t>Il a été endommagé puis détruit en 1303.</a:t>
            </a:r>
          </a:p>
        </p:txBody>
      </p:sp>
      <p:pic>
        <p:nvPicPr>
          <p:cNvPr id="27650" name="Picture 2" descr="Vue du ciel, la ville moderne d'Alexandrie continue de se développer autour du plus grand port de Méditerranée. Au premier plan, en face de cette mégapole de 4 millions d'habitants, le Fort Qaitay, bâti sur les ruines et avec les blocs antiques du Phare d'Alexandrie par le sultan mamelouk Ashray Qaitbay en 1477. Deux tremblements de terre, aux IVème et au XIVème siècles de notre ère, provoquèrent l'effondrement définitif de la septième merveille du monde antique. A gauche du fort, le site de fouilles sous-marines où ont été découverts les vestiges du Phare."/>
          <p:cNvPicPr>
            <a:picLocks noChangeAspect="1" noChangeArrowheads="1"/>
          </p:cNvPicPr>
          <p:nvPr/>
        </p:nvPicPr>
        <p:blipFill>
          <a:blip r:embed="rId2" cstate="print"/>
          <a:srcRect/>
          <a:stretch>
            <a:fillRect/>
          </a:stretch>
        </p:blipFill>
        <p:spPr bwMode="auto">
          <a:xfrm>
            <a:off x="1547664" y="2420888"/>
            <a:ext cx="5976664" cy="4000381"/>
          </a:xfrm>
          <a:prstGeom prst="rect">
            <a:avLst/>
          </a:prstGeom>
          <a:noFill/>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pitchFamily="18" charset="0"/>
                <a:cs typeface="Times New Roman" pitchFamily="18" charset="0"/>
              </a:rPr>
              <a:t>Sources</a:t>
            </a:r>
          </a:p>
        </p:txBody>
      </p:sp>
      <p:sp>
        <p:nvSpPr>
          <p:cNvPr id="3" name="Espace réservé du contenu 2"/>
          <p:cNvSpPr>
            <a:spLocks noGrp="1"/>
          </p:cNvSpPr>
          <p:nvPr>
            <p:ph idx="1"/>
          </p:nvPr>
        </p:nvSpPr>
        <p:spPr/>
        <p:txBody>
          <a:bodyPr/>
          <a:lstStyle/>
          <a:p>
            <a:r>
              <a:rPr lang="fr-FR" sz="2000" dirty="0"/>
              <a:t>Les 7 merveilles du monde, chefs-d’œuvre de l’Antiquité ; documentaire de Tom Ranson (France/Grande Bretagne, 2020); diffusé sur France 5 – 30/04/20</a:t>
            </a:r>
          </a:p>
          <a:p>
            <a:endParaRPr lang="fr-FR" sz="2000" dirty="0"/>
          </a:p>
          <a:p>
            <a:r>
              <a:rPr lang="fr-FR" sz="2000" dirty="0"/>
              <a:t>La nouvelle encyclopédie des jeunes; 1984 édition Rouge et Or, Paris </a:t>
            </a:r>
          </a:p>
          <a:p>
            <a:endParaRPr lang="fr-FR" sz="2000" dirty="0"/>
          </a:p>
          <a:p>
            <a:r>
              <a:rPr lang="fr-FR" sz="2000" dirty="0"/>
              <a:t>Nouvelle encyclopédie illustrée vol . 11; 1970 édition KIM, Paris, MONTREAL,  QUE.</a:t>
            </a:r>
          </a:p>
          <a:p>
            <a:endParaRPr lang="fr-FR" sz="2000" dirty="0"/>
          </a:p>
          <a:p>
            <a:r>
              <a:rPr lang="fr-FR" sz="2000" dirty="0"/>
              <a:t>wikipédia.com</a:t>
            </a:r>
          </a:p>
          <a:p>
            <a:pPr algn="ctr"/>
            <a:endParaRPr lang="fr-FR" dirty="0"/>
          </a:p>
          <a:p>
            <a:pPr algn="ctr">
              <a:buNone/>
            </a:pPr>
            <a:endParaRPr lang="fr-FR" dirty="0"/>
          </a:p>
        </p:txBody>
      </p:sp>
    </p:spTree>
  </p:cSld>
  <p:clrMapOvr>
    <a:masterClrMapping/>
  </p:clrMapOvr>
  <p:transition>
    <p:randomBar dir="vert"/>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288</Words>
  <Application>Microsoft Office PowerPoint</Application>
  <PresentationFormat>Affichage à l'écran (4:3)</PresentationFormat>
  <Paragraphs>36</Paragraphs>
  <Slides>9</Slides>
  <Notes>0</Notes>
  <HiddenSlides>0</HiddenSlides>
  <MMClips>2</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Times New Roman</vt:lpstr>
      <vt:lpstr>Thème Office</vt:lpstr>
      <vt:lpstr>Le phare d’Alexandrie</vt:lpstr>
      <vt:lpstr>Un phare</vt:lpstr>
      <vt:lpstr>Un phare célèbre…  Le phare d’Alexandrie </vt:lpstr>
      <vt:lpstr>Les 7 merveilles du monde</vt:lpstr>
      <vt:lpstr>Construction</vt:lpstr>
      <vt:lpstr>Statue </vt:lpstr>
      <vt:lpstr>Alexandre Le Grand</vt:lpstr>
      <vt:lpstr>Destruction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phare d’Alexandrie</dc:title>
  <dc:creator>boss</dc:creator>
  <cp:lastModifiedBy>DONICZKA Alain</cp:lastModifiedBy>
  <cp:revision>23</cp:revision>
  <dcterms:created xsi:type="dcterms:W3CDTF">2020-05-10T12:01:57Z</dcterms:created>
  <dcterms:modified xsi:type="dcterms:W3CDTF">2020-05-18T22:25:59Z</dcterms:modified>
</cp:coreProperties>
</file>