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189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995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664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17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27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3156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183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13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854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86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343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2CBB1-BAE9-4B49-987E-CB8F71F9B448}" type="datetimeFigureOut">
              <a:rPr lang="fr-FR" smtClean="0"/>
              <a:t>03/06/2017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C146C-F75C-497E-872D-EB0C127DC2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73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imalworld.net/pages/suidae/babiroussa-des-celebes.html" TargetMode="External"/><Relationship Id="rId2" Type="http://schemas.openxmlformats.org/officeDocument/2006/relationships/hyperlink" Target="http://www.manimalworld.net/pages/manictionnaire/sous-espec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nimalworld.net/pages/suidae/babiroussa-de-l-ile-de-togian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utura-sciences.com/planete/definitions/classification-vivant-vertebre-2136/" TargetMode="External"/><Relationship Id="rId3" Type="http://schemas.openxmlformats.org/officeDocument/2006/relationships/hyperlink" Target="http://www.futura-sciences.com/planete/definitions/geologie-humus-11034/" TargetMode="External"/><Relationship Id="rId7" Type="http://schemas.openxmlformats.org/officeDocument/2006/relationships/hyperlink" Target="http://www.futura-sciences.com/planete/definitions/classification-vivant-gasteropode-4653/" TargetMode="External"/><Relationship Id="rId2" Type="http://schemas.openxmlformats.org/officeDocument/2006/relationships/hyperlink" Target="http://www.futura-sciences.com/sante/actualites/biologie-bref-regime-vegetarien-vivre-plus-longtemps-46960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utura-sciences.com/planete/definitions/zoologie-larve-2119/" TargetMode="External"/><Relationship Id="rId5" Type="http://schemas.openxmlformats.org/officeDocument/2006/relationships/hyperlink" Target="http://www.futura-sciences.com/planete/definitions/classification-vivant-invertebre-394/" TargetMode="External"/><Relationship Id="rId4" Type="http://schemas.openxmlformats.org/officeDocument/2006/relationships/hyperlink" Target="http://www.futura-sciences.com/planete/definitions/classification-vivant-champignon-14469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896" y="1021547"/>
            <a:ext cx="6523858" cy="331291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 flipH="1">
            <a:off x="3403001" y="0"/>
            <a:ext cx="5616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>
                <a:solidFill>
                  <a:srgbClr val="FF0000"/>
                </a:solidFill>
              </a:rPr>
              <a:t>Le </a:t>
            </a:r>
            <a:r>
              <a:rPr lang="fr-FR" sz="6600" dirty="0" err="1">
                <a:solidFill>
                  <a:srgbClr val="FF0000"/>
                </a:solidFill>
              </a:rPr>
              <a:t>Babyroussa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3916" y="4598230"/>
            <a:ext cx="11638084" cy="1851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75"/>
              </a:lnSpc>
              <a:spcAft>
                <a:spcPts val="1500"/>
              </a:spcAft>
            </a:pPr>
            <a:r>
              <a:rPr lang="fr-F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Au sein de la famille des porcs, les Suidés, le babiroussa (Babyrousa babyrussa), cousin du cochon et du sanglier, est considéré comme le plus primitif. </a:t>
            </a:r>
            <a:endParaRPr lang="fr-FR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75"/>
              </a:lnSpc>
              <a:spcAft>
                <a:spcPts val="1500"/>
              </a:spcAft>
            </a:pPr>
            <a:r>
              <a:rPr lang="fr-F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Son nom provient du malais, babi « porc » et rusa « cerf », en référence aux « défenses » imposantes du mâle comparées aux bois du cerf.</a:t>
            </a:r>
            <a:endParaRPr lang="fr-FR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dirty="0">
                <a:solidFill>
                  <a:srgbClr val="000000"/>
                </a:solidFill>
                <a:ea typeface="Times New Roman" panose="02020603050405020304" pitchFamily="18" charset="0"/>
              </a:rPr>
              <a:t>Ce porc sauvage est endémique à l’Asie.</a:t>
            </a:r>
            <a:r>
              <a:rPr lang="fr-FR" dirty="0">
                <a:solidFill>
                  <a:srgbClr val="000000"/>
                </a:solidFill>
                <a:ea typeface="Calibri" panose="020F0502020204030204" pitchFamily="34" charset="0"/>
              </a:rPr>
              <a:t> Le Babiroussa vit en Indonésie et en Papouasie-Nouvelle-Guinée. On le rencontre dans les forêts tropicales, mais également sur les rivages des fleuves et des lacs.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9025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/>
              <a:t>vikidia.org</a:t>
            </a:r>
          </a:p>
          <a:p>
            <a:pPr marL="0" indent="0">
              <a:buNone/>
            </a:pPr>
            <a:r>
              <a:rPr lang="fr-FR" sz="3600"/>
              <a:t>mamimalworld.net</a:t>
            </a:r>
          </a:p>
          <a:p>
            <a:pPr marL="0" indent="0">
              <a:buNone/>
            </a:pPr>
            <a:r>
              <a:rPr lang="fr-FR" sz="3600"/>
              <a:t>futura-sciences.com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87017" y="571499"/>
            <a:ext cx="44371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4400">
                <a:solidFill>
                  <a:srgbClr val="FF0000"/>
                </a:solidFill>
              </a:rPr>
              <a:t>Sources :</a:t>
            </a:r>
          </a:p>
        </p:txBody>
      </p:sp>
    </p:spTree>
    <p:extLst>
      <p:ext uri="{BB962C8B-B14F-4D97-AF65-F5344CB8AC3E}">
        <p14:creationId xmlns:p14="http://schemas.microsoft.com/office/powerpoint/2010/main" val="825979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74979"/>
            <a:ext cx="10515600" cy="1325563"/>
          </a:xfrm>
        </p:spPr>
        <p:txBody>
          <a:bodyPr/>
          <a:lstStyle/>
          <a:p>
            <a:r>
              <a:rPr lang="fr-FR" dirty="0"/>
              <a:t>                  </a:t>
            </a:r>
            <a:r>
              <a:rPr lang="fr-FR" dirty="0">
                <a:solidFill>
                  <a:srgbClr val="FF0000"/>
                </a:solidFill>
              </a:rPr>
              <a:t>SOUS- ESPECES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400" dirty="0"/>
              <a:t>Actuellement, il reste deux sous-espèces :</a:t>
            </a:r>
          </a:p>
          <a:p>
            <a:pPr lvl="0"/>
            <a:r>
              <a:rPr lang="fr-FR" sz="1400" dirty="0"/>
              <a:t>Babiroussa des Célèbes (Babyrousa babyrussa celebensis)  </a:t>
            </a:r>
          </a:p>
          <a:p>
            <a:pPr lvl="0"/>
            <a:r>
              <a:rPr lang="fr-FR" sz="1400" dirty="0"/>
              <a:t>Babiroussa de l'île Togian  (Babyrousa babyrussa togeanensis)</a:t>
            </a:r>
          </a:p>
          <a:p>
            <a:endParaRPr lang="fr-FR" dirty="0"/>
          </a:p>
        </p:txBody>
      </p:sp>
      <p:pic>
        <p:nvPicPr>
          <p:cNvPr id="4" name="Image 3" descr="On distingue nettement la peau ridée et les défenses caractéristiques de ce babiroussa. © Sebastian Niedlich, Flickr, cc by nc sa 2.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886" y="2959794"/>
            <a:ext cx="6789168" cy="3830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190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         </a:t>
            </a:r>
            <a:r>
              <a:rPr lang="fr-FR" dirty="0">
                <a:solidFill>
                  <a:srgbClr val="FF0000"/>
                </a:solidFill>
              </a:rPr>
              <a:t>PORTRAIT DU BABIROUSSA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1900" dirty="0"/>
              <a:t>Ce suidé pèse de 43 à 100 kg. Les mâles sont plus grands que les femelles.</a:t>
            </a:r>
          </a:p>
          <a:p>
            <a:r>
              <a:rPr lang="fr-FR" sz="1900" dirty="0"/>
              <a:t>Le babiroussa a un corps arrondi, le museau légèrement pointu, et de longues jambes relativement minces. </a:t>
            </a:r>
          </a:p>
          <a:p>
            <a:r>
              <a:rPr lang="fr-FR" sz="1900" dirty="0"/>
              <a:t>Selon les </a:t>
            </a:r>
            <a:r>
              <a:rPr lang="fr-FR" sz="1900" dirty="0">
                <a:hlinkClick r:id="rId2"/>
              </a:rPr>
              <a:t>sous-espèces</a:t>
            </a:r>
            <a:r>
              <a:rPr lang="fr-FR" sz="1900" dirty="0"/>
              <a:t>, la peau peut être gris rugueux et brun sombre avec seulement un peu de poils (</a:t>
            </a:r>
            <a:r>
              <a:rPr lang="fr-FR" sz="1900" dirty="0">
                <a:hlinkClick r:id="rId3"/>
              </a:rPr>
              <a:t>Babiroussa des Célèbes</a:t>
            </a:r>
            <a:r>
              <a:rPr lang="fr-FR" sz="1900" dirty="0"/>
              <a:t>), brun à manteau noir nettement plus léger sur la face inférieure (</a:t>
            </a:r>
            <a:r>
              <a:rPr lang="fr-FR" sz="1900" dirty="0">
                <a:hlinkClick r:id="rId4"/>
              </a:rPr>
              <a:t>Babiroussa de l'île Togian</a:t>
            </a:r>
            <a:r>
              <a:rPr lang="fr-FR" sz="1900" dirty="0"/>
              <a:t>), ou encore couleur crème ou noir. </a:t>
            </a:r>
          </a:p>
          <a:p>
            <a:r>
              <a:rPr lang="fr-FR" sz="1900" dirty="0"/>
              <a:t>La peau est souvent recouverte de larges plis ou de rides.</a:t>
            </a:r>
          </a:p>
          <a:p>
            <a:r>
              <a:rPr lang="fr-FR" sz="1900" dirty="0"/>
              <a:t> Selon la sous-espèce, la peau peut être grise et  brunâtre. Les mâles portent des canines supérieures qui se développent vers le haut et qui peuvent atteindre 30 cm de long.</a:t>
            </a:r>
          </a:p>
          <a:p>
            <a:r>
              <a:rPr lang="fr-FR" sz="1900" dirty="0"/>
              <a:t>Les canines supérieures transpercent la peau de la face. Les canines inférieures, également très développées, sont utilisées pour se battre.</a:t>
            </a:r>
          </a:p>
          <a:p>
            <a:r>
              <a:rPr lang="fr-FR" sz="1900" dirty="0"/>
              <a:t>Chez la femelle, les canines supérieures sont petites ou absentes.</a:t>
            </a:r>
          </a:p>
          <a:p>
            <a:r>
              <a:rPr lang="fr-FR" sz="1900" dirty="0"/>
              <a:t>Les canines supérieures sont fragiles et ne servent qu’à protéger le visage.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8490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70435" y="293688"/>
            <a:ext cx="10515600" cy="1325563"/>
          </a:xfrm>
        </p:spPr>
        <p:txBody>
          <a:bodyPr/>
          <a:lstStyle/>
          <a:p>
            <a:r>
              <a:rPr lang="fr-FR" dirty="0"/>
              <a:t>                    </a:t>
            </a:r>
            <a:r>
              <a:rPr lang="fr-FR" dirty="0">
                <a:solidFill>
                  <a:srgbClr val="FF0000"/>
                </a:solidFill>
              </a:rPr>
              <a:t>LES CANINES</a:t>
            </a:r>
          </a:p>
        </p:txBody>
      </p:sp>
      <p:pic>
        <p:nvPicPr>
          <p:cNvPr id="4" name="cc-m-imagesubtitle-image-10055369997" descr="babiroussa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144" y="1825625"/>
            <a:ext cx="7735712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8643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54474" y="266898"/>
            <a:ext cx="10515600" cy="1325563"/>
          </a:xfrm>
        </p:spPr>
        <p:txBody>
          <a:bodyPr/>
          <a:lstStyle/>
          <a:p>
            <a:r>
              <a:rPr lang="fr-FR" dirty="0"/>
              <a:t>        </a:t>
            </a:r>
            <a:r>
              <a:rPr lang="fr-FR" dirty="0">
                <a:solidFill>
                  <a:srgbClr val="FF0000"/>
                </a:solidFill>
              </a:rPr>
              <a:t>REGIME ALIMENTAIRE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097286" y="2072036"/>
            <a:ext cx="7397579" cy="3458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babiroussa est surtout </a:t>
            </a:r>
            <a:r>
              <a:rPr lang="fr-FR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En bref : un régime végétarien pour vivre plus longtemps"/>
              </a:rPr>
              <a:t>végétarien</a:t>
            </a:r>
            <a:r>
              <a:rPr lang="fr-F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Il fouille les amas de végétaux en décomposition, les troncs en décomposition et remue l'</a:t>
            </a:r>
            <a:r>
              <a:rPr lang="fr-FR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humus</a:t>
            </a:r>
            <a:r>
              <a:rPr lang="fr-F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 sol pour chercher sa nourriture.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se nourrit essentiellement de racines, de bulbes, de fruits, de baies, de </a:t>
            </a:r>
            <a:r>
              <a:rPr lang="fr-FR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champignons</a:t>
            </a:r>
            <a:r>
              <a:rPr lang="fr-F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de noix dont il brise aisément les coques grâce à sa puissante dentition.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Mais il ingère également des </a:t>
            </a:r>
            <a:r>
              <a:rPr lang="fr-FR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invertébrés</a:t>
            </a:r>
            <a:r>
              <a:rPr lang="fr-F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tels que les </a:t>
            </a:r>
            <a:r>
              <a:rPr lang="fr-FR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larves</a:t>
            </a:r>
            <a:r>
              <a:rPr lang="fr-F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les vers, les </a:t>
            </a:r>
            <a:r>
              <a:rPr lang="fr-FR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gastéropodes</a:t>
            </a:r>
            <a:r>
              <a:rPr lang="fr-F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de petits </a:t>
            </a:r>
            <a:r>
              <a:rPr lang="fr-FR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vertébrés</a:t>
            </a:r>
            <a:r>
              <a:rPr lang="fr-F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501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         </a:t>
            </a:r>
            <a:r>
              <a:rPr lang="fr-FR" dirty="0">
                <a:solidFill>
                  <a:srgbClr val="FF0000"/>
                </a:solidFill>
              </a:rPr>
              <a:t>HABITAT ET MODE DE VIE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Le babiroussa est principalement actif le matin. Le reste de la journée est consacré à la sieste. C’est un porc rapide et un bon nageur. Il peut atteindre facilement les îlots à la nage.</a:t>
            </a:r>
          </a:p>
          <a:p>
            <a:r>
              <a:rPr lang="fr-FR" dirty="0"/>
              <a:t>Il se construit un terrier dans la boue avec de la paille ou des végétaux afin d’y dormir.</a:t>
            </a:r>
          </a:p>
          <a:p>
            <a:r>
              <a:rPr lang="fr-FR" dirty="0"/>
              <a:t>Le mâle est solitaire tandis que la femelle vit au sein d’un clan familial composé de jeunes et de quelques adultes.</a:t>
            </a:r>
          </a:p>
          <a:p>
            <a:r>
              <a:rPr lang="fr-FR" dirty="0"/>
              <a:t>La communication orale se compose de gémissements et de grognements.</a:t>
            </a:r>
          </a:p>
          <a:p>
            <a:r>
              <a:rPr lang="fr-FR" dirty="0"/>
              <a:t>Ce ne sont pas des animaux très territoriaux bien qu’en captivité on ait pu observer des mâles marquer leur territoire avec de la salive.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7558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              </a:t>
            </a:r>
            <a:r>
              <a:rPr lang="fr-FR" dirty="0">
                <a:solidFill>
                  <a:srgbClr val="FF0000"/>
                </a:solidFill>
              </a:rPr>
              <a:t>REPRODUCTION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Dans un secteur donné, les mâles se battent pour pouvoir s’accoupler avec plusieurs femelles. La période de gestation dure en moyenne 153 jours.</a:t>
            </a:r>
            <a:br>
              <a:rPr lang="fr-FR" dirty="0"/>
            </a:br>
            <a:r>
              <a:rPr lang="fr-FR" dirty="0"/>
              <a:t>La femelle met au monde un ou deux jeunes qui pèsent en moyenne 700 grammes. Très précoces, les jeunes commencent à manger de la nourriture solide entre le 3e et le 10e jour après leur naissance.</a:t>
            </a:r>
          </a:p>
          <a:p>
            <a:r>
              <a:rPr lang="fr-FR" dirty="0"/>
              <a:t>En captivité, le babiroussa peut vivre jusqu’à 24 ans.</a:t>
            </a:r>
          </a:p>
        </p:txBody>
      </p:sp>
    </p:spTree>
    <p:extLst>
      <p:ext uri="{BB962C8B-B14F-4D97-AF65-F5344CB8AC3E}">
        <p14:creationId xmlns:p14="http://schemas.microsoft.com/office/powerpoint/2010/main" val="1534565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                          </a:t>
            </a:r>
            <a:r>
              <a:rPr lang="fr-FR" dirty="0">
                <a:solidFill>
                  <a:srgbClr val="FF0000"/>
                </a:solidFill>
              </a:rPr>
              <a:t>LA BATAILLE</a:t>
            </a:r>
          </a:p>
        </p:txBody>
      </p:sp>
      <p:pic>
        <p:nvPicPr>
          <p:cNvPr id="4" name="Espace réservé du contenu 3" descr="Babiroussa mâle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0" y="2147094"/>
            <a:ext cx="6223000" cy="3708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9241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b="1" dirty="0"/>
            </a:br>
            <a:r>
              <a:rPr lang="fr-FR" b="1" dirty="0"/>
              <a:t>         </a:t>
            </a:r>
            <a:r>
              <a:rPr lang="fr-FR" b="1" dirty="0">
                <a:solidFill>
                  <a:srgbClr val="FF0000"/>
                </a:solidFill>
              </a:rPr>
              <a:t>LE BABIROUSSA ET L’HOMME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En Indonésie, le babiroussa est chassé pour sa chair mais également pour être apprivoisé. Ce porc fait l’objet de recherches médicales.</a:t>
            </a:r>
            <a:br>
              <a:rPr lang="fr-FR" dirty="0"/>
            </a:br>
            <a:r>
              <a:rPr lang="fr-FR" dirty="0"/>
              <a:t>En effet, les canines qui transpercent la peau ne provoquent aucune infection.  Or, chez l’homme, si on introduit par exemple un cathéter, il y a un risque d’infection. Les chercheurs espèrent donc, en étudiant le babiroussa, pouvoir éviter cette complication.</a:t>
            </a:r>
          </a:p>
          <a:p>
            <a:r>
              <a:rPr lang="fr-FR" dirty="0"/>
              <a:t>La chasse excessive ainsi que la destruction de l’habitat ont provoqué un déclin important des populations. Actuellement, on estime qu’il reste 4 000 individus à l’état sauvage.</a:t>
            </a:r>
          </a:p>
          <a:p>
            <a:r>
              <a:rPr lang="fr-FR" dirty="0"/>
              <a:t>L’espèce est donc classée comme vulnérable. Il est d’ailleurs à souligner que trois sous-espèces sont déjà éteintes.</a:t>
            </a:r>
          </a:p>
          <a:p>
            <a:r>
              <a:rPr lang="fr-FR" dirty="0"/>
              <a:t>Il y a quand même un espoir pour le babiroussa car il se reproduit bien en captivité. Des programmes de réintroduction sont en œuvre en Indonésie.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53710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450</Words>
  <Application>Microsoft Office PowerPoint</Application>
  <PresentationFormat>Grand écran</PresentationFormat>
  <Paragraphs>44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                  SOUS- ESPECES</vt:lpstr>
      <vt:lpstr>          PORTRAIT DU BABIROUSSA</vt:lpstr>
      <vt:lpstr>                    LES CANINES</vt:lpstr>
      <vt:lpstr>        REGIME ALIMENTAIRE</vt:lpstr>
      <vt:lpstr>          HABITAT ET MODE DE VIE</vt:lpstr>
      <vt:lpstr>               REPRODUCTION</vt:lpstr>
      <vt:lpstr>                           LA BATAILLE</vt:lpstr>
      <vt:lpstr>          LE BABIROUSSA ET L’HOMME 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FLORIN COLTESCU</dc:creator>
  <cp:lastModifiedBy>Windows User</cp:lastModifiedBy>
  <cp:revision>8</cp:revision>
  <dcterms:created xsi:type="dcterms:W3CDTF">2017-03-26T20:51:11Z</dcterms:created>
  <dcterms:modified xsi:type="dcterms:W3CDTF">2017-06-03T15:39:44Z</dcterms:modified>
</cp:coreProperties>
</file>