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0" r:id="rId1"/>
  </p:sldMasterIdLst>
  <p:sldIdLst>
    <p:sldId id="256" r:id="rId2"/>
    <p:sldId id="258" r:id="rId3"/>
    <p:sldId id="257" r:id="rId4"/>
    <p:sldId id="259" r:id="rId5"/>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7" autoAdjust="0"/>
  </p:normalViewPr>
  <p:slideViewPr>
    <p:cSldViewPr snapToGrid="0" snapToObjects="1">
      <p:cViewPr varScale="1">
        <p:scale>
          <a:sx n="83" d="100"/>
          <a:sy n="83" d="100"/>
        </p:scale>
        <p:origin x="-114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fr-FR" smtClean="0"/>
              <a:t>Cliquez et modifiez le titre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fr-FR" smtClean="0"/>
              <a:t>Cliquez pour modifier le style des sous-titres du masque</a:t>
            </a:r>
            <a:endParaRPr lang="en-US" dirty="0"/>
          </a:p>
        </p:txBody>
      </p:sp>
      <p:sp>
        <p:nvSpPr>
          <p:cNvPr id="4" name="Date Placeholder 3"/>
          <p:cNvSpPr>
            <a:spLocks noGrp="1"/>
          </p:cNvSpPr>
          <p:nvPr>
            <p:ph type="dt" sz="half" idx="10"/>
          </p:nvPr>
        </p:nvSpPr>
        <p:spPr/>
        <p:txBody>
          <a:bodyPr/>
          <a:lstStyle/>
          <a:p>
            <a:fld id="{7D0065BE-0657-4A47-90AD-C21C55E16B19}" type="datetime4">
              <a:rPr lang="en-US" smtClean="0"/>
              <a:pPr/>
              <a:t>April 5, 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Vertical Text Placeholder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3B6F1DC8-DA4D-9841-A873-419341A9E961}" type="datetimeFigureOut">
              <a:rPr lang="fr-FR" smtClean="0"/>
              <a:pPr/>
              <a:t>05/04/2017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6420729-55B4-FD42-86B3-77B34AAF3CF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fr-FR" smtClean="0"/>
              <a:t>Cliquez et modifiez le titre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3B6F1DC8-DA4D-9841-A873-419341A9E961}" type="datetimeFigureOut">
              <a:rPr lang="fr-FR" smtClean="0"/>
              <a:pPr/>
              <a:t>05/04/2017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6420729-55B4-FD42-86B3-77B34AAF3CF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Content Placeholder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3B6F1DC8-DA4D-9841-A873-419341A9E961}" type="datetimeFigureOut">
              <a:rPr lang="fr-FR" smtClean="0"/>
              <a:pPr/>
              <a:t>05/04/2017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6420729-55B4-FD42-86B3-77B34AAF3CF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mtClean="0"/>
              <a:t>Cliquez et modifiez le titre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fr-FR" smtClean="0"/>
              <a:t>Cliquez pour modifier les styles du texte du masque</a:t>
            </a:r>
          </a:p>
        </p:txBody>
      </p:sp>
      <p:sp>
        <p:nvSpPr>
          <p:cNvPr id="4" name="Date Placeholder 3"/>
          <p:cNvSpPr>
            <a:spLocks noGrp="1"/>
          </p:cNvSpPr>
          <p:nvPr>
            <p:ph type="dt" sz="half" idx="10"/>
          </p:nvPr>
        </p:nvSpPr>
        <p:spPr/>
        <p:txBody>
          <a:bodyPr/>
          <a:lstStyle/>
          <a:p>
            <a:fld id="{647D2193-4505-4A75-99BB-880C6989A757}" type="datetime4">
              <a:rPr lang="en-US" smtClean="0"/>
              <a:pPr/>
              <a:t>April 5, 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3B6F1DC8-DA4D-9841-A873-419341A9E961}" type="datetimeFigureOut">
              <a:rPr lang="fr-FR" smtClean="0"/>
              <a:pPr/>
              <a:t>05/04/2017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6420729-55B4-FD42-86B3-77B34AAF3CF9}" type="slidenum">
              <a:rPr lang="fr-FR" smtClean="0"/>
              <a:pPr/>
              <a:t>‹N°›</a:t>
            </a:fld>
            <a:endParaRPr lang="fr-FR"/>
          </a:p>
        </p:txBody>
      </p:sp>
      <p:sp>
        <p:nvSpPr>
          <p:cNvPr id="8" name="Title 7"/>
          <p:cNvSpPr>
            <a:spLocks noGrp="1"/>
          </p:cNvSpPr>
          <p:nvPr>
            <p:ph type="title"/>
          </p:nvPr>
        </p:nvSpPr>
        <p:spPr/>
        <p:txBody>
          <a:bodyPr/>
          <a:lstStyle/>
          <a:p>
            <a:r>
              <a:rPr lang="fr-FR" smtClean="0"/>
              <a:t>Cliquez et modifiez le titre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Cliquez et modifiez le titre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fr-FR" smtClean="0"/>
              <a:t>Cliquez pour modifier les styles du texte du masque</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fr-FR" smtClean="0"/>
              <a:t>Cliquez pour modifier les styles du texte du masque</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3B6F1DC8-DA4D-9841-A873-419341A9E961}" type="datetimeFigureOut">
              <a:rPr lang="fr-FR" smtClean="0"/>
              <a:pPr/>
              <a:t>05/04/2017</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6420729-55B4-FD42-86B3-77B34AAF3CF9}"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Date Placeholder 2"/>
          <p:cNvSpPr>
            <a:spLocks noGrp="1"/>
          </p:cNvSpPr>
          <p:nvPr>
            <p:ph type="dt" sz="half" idx="10"/>
          </p:nvPr>
        </p:nvSpPr>
        <p:spPr/>
        <p:txBody>
          <a:bodyPr/>
          <a:lstStyle/>
          <a:p>
            <a:fld id="{3B6F1DC8-DA4D-9841-A873-419341A9E961}" type="datetimeFigureOut">
              <a:rPr lang="fr-FR" smtClean="0"/>
              <a:pPr/>
              <a:t>05/04/2017</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6420729-55B4-FD42-86B3-77B34AAF3CF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6F1DC8-DA4D-9841-A873-419341A9E961}" type="datetimeFigureOut">
              <a:rPr lang="fr-FR" smtClean="0"/>
              <a:pPr/>
              <a:t>05/04/2017</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6420729-55B4-FD42-86B3-77B34AAF3CF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mtClean="0"/>
              <a:t>Cliquez et modifiez le titre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fr-FR" smtClean="0"/>
              <a:t>Cliquez pour modifier les styles du texte du masque</a:t>
            </a:r>
          </a:p>
        </p:txBody>
      </p:sp>
      <p:sp>
        <p:nvSpPr>
          <p:cNvPr id="5" name="Date Placeholder 4"/>
          <p:cNvSpPr>
            <a:spLocks noGrp="1"/>
          </p:cNvSpPr>
          <p:nvPr>
            <p:ph type="dt" sz="half" idx="10"/>
          </p:nvPr>
        </p:nvSpPr>
        <p:spPr/>
        <p:txBody>
          <a:bodyPr/>
          <a:lstStyle/>
          <a:p>
            <a:fld id="{3B6F1DC8-DA4D-9841-A873-419341A9E961}" type="datetimeFigureOut">
              <a:rPr lang="fr-FR" smtClean="0"/>
              <a:pPr/>
              <a:t>05/04/2017</a:t>
            </a:fld>
            <a:endParaRPr lang="fr-F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fr-F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26420729-55B4-FD42-86B3-77B34AAF3CF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fr-FR" smtClean="0"/>
              <a:t>Faire glisser l'image vers l'espace réservé ou cliquer sur l'icône pour l'ajouter</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fr-FR" smtClean="0"/>
              <a:t>Cliquez et modifiez le titre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3B6F1DC8-DA4D-9841-A873-419341A9E961}" type="datetimeFigureOut">
              <a:rPr lang="fr-FR" smtClean="0"/>
              <a:pPr/>
              <a:t>05/04/2017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6420729-55B4-FD42-86B3-77B34AAF3CF9}"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fr-FR" smtClean="0"/>
              <a:t>Cliquez et modifiez le titre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3B6F1DC8-DA4D-9841-A873-419341A9E961}" type="datetimeFigureOut">
              <a:rPr lang="fr-FR" smtClean="0"/>
              <a:pPr/>
              <a:t>05/04/2017</a:t>
            </a:fld>
            <a:endParaRPr lang="fr-FR"/>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fr-FR"/>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26420729-55B4-FD42-86B3-77B34AAF3CF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nobelprize.org/nobel_prizes/medicine/laureates/2007/" TargetMode="External"/><Relationship Id="rId2" Type="http://schemas.openxmlformats.org/officeDocument/2006/relationships/hyperlink" Target="http://conjugaison.lemonde.fr/conjugaison/premier-groupe/donner/" TargetMode="Externa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hyperlink" Target="http://fr.wikipedia.org/wiki/Th%C3%A9rapie_g%C3%A9nique"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nobelprize.org/nobel_prizes/medicine/laureates/2007/capecchi-bio.html" TargetMode="External"/><Relationship Id="rId2" Type="http://schemas.openxmlformats.org/officeDocument/2006/relationships/hyperlink" Target="http://www.lemonde.fr/sciences/article/2012/09/20/mario-capecchi-des-bas-fonds-au-nobel_1763278_1650684.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67841" y="0"/>
            <a:ext cx="7772400" cy="1394246"/>
          </a:xfrm>
        </p:spPr>
        <p:txBody>
          <a:bodyPr/>
          <a:lstStyle/>
          <a:p>
            <a:r>
              <a:rPr lang="fr-FR" dirty="0" smtClean="0">
                <a:solidFill>
                  <a:srgbClr val="0000FF"/>
                </a:solidFill>
              </a:rPr>
              <a:t>Mario </a:t>
            </a:r>
            <a:r>
              <a:rPr lang="fr-FR" dirty="0" err="1">
                <a:solidFill>
                  <a:srgbClr val="0000FF"/>
                </a:solidFill>
              </a:rPr>
              <a:t>C</a:t>
            </a:r>
            <a:r>
              <a:rPr lang="fr-FR" dirty="0" err="1" smtClean="0">
                <a:solidFill>
                  <a:srgbClr val="0000FF"/>
                </a:solidFill>
              </a:rPr>
              <a:t>apecchi</a:t>
            </a:r>
            <a:endParaRPr lang="fr-FR" dirty="0">
              <a:solidFill>
                <a:srgbClr val="0000FF"/>
              </a:solidFill>
            </a:endParaRPr>
          </a:p>
        </p:txBody>
      </p:sp>
      <p:sp>
        <p:nvSpPr>
          <p:cNvPr id="3" name="Sous-titre 2"/>
          <p:cNvSpPr>
            <a:spLocks noGrp="1"/>
          </p:cNvSpPr>
          <p:nvPr>
            <p:ph type="subTitle" idx="1"/>
          </p:nvPr>
        </p:nvSpPr>
        <p:spPr>
          <a:xfrm>
            <a:off x="976900" y="6065411"/>
            <a:ext cx="2298911" cy="568354"/>
          </a:xfrm>
        </p:spPr>
        <p:txBody>
          <a:bodyPr>
            <a:normAutofit/>
          </a:bodyPr>
          <a:lstStyle/>
          <a:p>
            <a:r>
              <a:rPr lang="fr-FR" sz="1400" dirty="0" smtClean="0"/>
              <a:t>Auteur: Oscar </a:t>
            </a:r>
            <a:r>
              <a:rPr lang="fr-FR" sz="1400" dirty="0"/>
              <a:t>S</a:t>
            </a:r>
            <a:r>
              <a:rPr lang="fr-FR" sz="1400" dirty="0" smtClean="0"/>
              <a:t>charf</a:t>
            </a:r>
            <a:endParaRPr lang="fr-FR" sz="1400" dirty="0"/>
          </a:p>
        </p:txBody>
      </p:sp>
      <p:pic>
        <p:nvPicPr>
          <p:cNvPr id="4" name="Image 3"/>
          <p:cNvPicPr>
            <a:picLocks noChangeAspect="1"/>
          </p:cNvPicPr>
          <p:nvPr/>
        </p:nvPicPr>
        <p:blipFill>
          <a:blip r:embed="rId2"/>
          <a:stretch>
            <a:fillRect/>
          </a:stretch>
        </p:blipFill>
        <p:spPr>
          <a:xfrm>
            <a:off x="3275811" y="1926959"/>
            <a:ext cx="2541179" cy="3565530"/>
          </a:xfrm>
          <a:prstGeom prst="rect">
            <a:avLst/>
          </a:prstGeom>
        </p:spPr>
      </p:pic>
    </p:spTree>
    <p:extLst>
      <p:ext uri="{BB962C8B-B14F-4D97-AF65-F5344CB8AC3E}">
        <p14:creationId xmlns:p14="http://schemas.microsoft.com/office/powerpoint/2010/main" xmlns="" val="13098215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309" y="383664"/>
            <a:ext cx="4283129" cy="820248"/>
          </a:xfrm>
        </p:spPr>
        <p:txBody>
          <a:bodyPr/>
          <a:lstStyle/>
          <a:p>
            <a:r>
              <a:rPr lang="fr-FR" dirty="0"/>
              <a:t>Carrière </a:t>
            </a:r>
            <a:r>
              <a:rPr lang="fr-FR" dirty="0" smtClean="0"/>
              <a:t/>
            </a:r>
            <a:br>
              <a:rPr lang="fr-FR" dirty="0" smtClean="0"/>
            </a:br>
            <a:r>
              <a:rPr lang="fr-FR" dirty="0" smtClean="0"/>
              <a:t>universitaire</a:t>
            </a:r>
            <a:r>
              <a:rPr lang="fr-FR" dirty="0"/>
              <a:t/>
            </a:r>
            <a:br>
              <a:rPr lang="fr-FR" dirty="0"/>
            </a:br>
            <a:endParaRPr lang="fr-FR" dirty="0"/>
          </a:p>
        </p:txBody>
      </p:sp>
      <p:sp>
        <p:nvSpPr>
          <p:cNvPr id="3" name="Espace réservé du contenu 2"/>
          <p:cNvSpPr>
            <a:spLocks noGrp="1"/>
          </p:cNvSpPr>
          <p:nvPr>
            <p:ph idx="1"/>
          </p:nvPr>
        </p:nvSpPr>
        <p:spPr>
          <a:xfrm>
            <a:off x="822960" y="1100628"/>
            <a:ext cx="8000256" cy="5038001"/>
          </a:xfrm>
        </p:spPr>
        <p:txBody>
          <a:bodyPr>
            <a:normAutofit/>
          </a:bodyPr>
          <a:lstStyle/>
          <a:p>
            <a:r>
              <a:rPr lang="fr-FR" dirty="0"/>
              <a:t> </a:t>
            </a:r>
          </a:p>
          <a:p>
            <a:pPr algn="just"/>
            <a:endParaRPr lang="fr-FR" dirty="0" smtClean="0"/>
          </a:p>
          <a:p>
            <a:pPr algn="just"/>
            <a:endParaRPr lang="fr-FR" dirty="0"/>
          </a:p>
          <a:p>
            <a:pPr algn="just"/>
            <a:endParaRPr lang="fr-FR" dirty="0" smtClean="0"/>
          </a:p>
          <a:p>
            <a:pPr algn="just"/>
            <a:endParaRPr lang="fr-FR" dirty="0" smtClean="0"/>
          </a:p>
          <a:p>
            <a:pPr algn="just"/>
            <a:r>
              <a:rPr lang="fr-FR" dirty="0" smtClean="0"/>
              <a:t>Mario </a:t>
            </a:r>
            <a:r>
              <a:rPr lang="fr-FR" dirty="0" err="1"/>
              <a:t>Capecchi</a:t>
            </a:r>
            <a:r>
              <a:rPr lang="fr-FR" dirty="0"/>
              <a:t> travaille à l’université sur les cellules souches, capables de </a:t>
            </a:r>
            <a:r>
              <a:rPr lang="fr-FR" u="sng" dirty="0" smtClean="0">
                <a:hlinkClick r:id="rId2" tooltip="Conjugaison du verbe donner"/>
              </a:rPr>
              <a:t>donner</a:t>
            </a:r>
            <a:endParaRPr lang="fr-FR" dirty="0"/>
          </a:p>
          <a:p>
            <a:pPr algn="just"/>
            <a:r>
              <a:rPr lang="fr-FR" dirty="0" smtClean="0"/>
              <a:t>différents </a:t>
            </a:r>
            <a:r>
              <a:rPr lang="fr-FR" dirty="0"/>
              <a:t>types de cellules de l'organisme. </a:t>
            </a:r>
          </a:p>
          <a:p>
            <a:pPr algn="just"/>
            <a:r>
              <a:rPr lang="fr-FR" dirty="0"/>
              <a:t>Il a reçu le </a:t>
            </a:r>
            <a:r>
              <a:rPr lang="fr-FR" u="sng" dirty="0">
                <a:hlinkClick r:id="rId3"/>
              </a:rPr>
              <a:t>Prix Nobel de médecine</a:t>
            </a:r>
            <a:r>
              <a:rPr lang="fr-FR" dirty="0"/>
              <a:t> en 2007 pour ses travaux sur la modification de </a:t>
            </a:r>
            <a:endParaRPr lang="fr-FR" dirty="0" smtClean="0"/>
          </a:p>
          <a:p>
            <a:pPr algn="just"/>
            <a:r>
              <a:rPr lang="fr-FR" dirty="0" smtClean="0"/>
              <a:t>séquence d'ADN.</a:t>
            </a:r>
            <a:r>
              <a:rPr lang="fr-FR" dirty="0"/>
              <a:t> </a:t>
            </a:r>
            <a:r>
              <a:rPr lang="fr-FR" dirty="0" smtClean="0"/>
              <a:t>Cette </a:t>
            </a:r>
            <a:r>
              <a:rPr lang="fr-FR" dirty="0"/>
              <a:t>technique permet le transfert de gènes ou leur modification pour le </a:t>
            </a:r>
            <a:endParaRPr lang="fr-FR" dirty="0" smtClean="0"/>
          </a:p>
          <a:p>
            <a:pPr algn="just"/>
            <a:r>
              <a:rPr lang="fr-FR" dirty="0" smtClean="0"/>
              <a:t>clonage </a:t>
            </a:r>
            <a:r>
              <a:rPr lang="fr-FR" dirty="0"/>
              <a:t>et la </a:t>
            </a:r>
            <a:r>
              <a:rPr lang="fr-FR" dirty="0" smtClean="0"/>
              <a:t>maîtrise </a:t>
            </a:r>
            <a:r>
              <a:rPr lang="fr-FR" dirty="0"/>
              <a:t>de la </a:t>
            </a:r>
            <a:r>
              <a:rPr lang="fr-FR" u="sng" dirty="0"/>
              <a:t>thérapie génique</a:t>
            </a:r>
            <a:r>
              <a:rPr lang="fr-FR" dirty="0"/>
              <a:t>. </a:t>
            </a:r>
            <a:endParaRPr lang="fr-FR" dirty="0" smtClean="0"/>
          </a:p>
          <a:p>
            <a:pPr algn="just"/>
            <a:r>
              <a:rPr lang="fr-FR" dirty="0" smtClean="0"/>
              <a:t>(</a:t>
            </a:r>
            <a:r>
              <a:rPr lang="fr-FR" dirty="0"/>
              <a:t>La </a:t>
            </a:r>
            <a:r>
              <a:rPr lang="fr-FR" u="sng" dirty="0">
                <a:hlinkClick r:id="rId4"/>
              </a:rPr>
              <a:t>thérapie génique</a:t>
            </a:r>
            <a:r>
              <a:rPr lang="fr-FR" u="sng" dirty="0"/>
              <a:t> </a:t>
            </a:r>
            <a:r>
              <a:rPr lang="fr-FR" dirty="0"/>
              <a:t>consiste à faire pénétrer des gènes «sains» en remplacement de </a:t>
            </a:r>
            <a:endParaRPr lang="fr-FR" dirty="0" smtClean="0"/>
          </a:p>
          <a:p>
            <a:pPr algn="just"/>
            <a:r>
              <a:rPr lang="fr-FR" dirty="0" smtClean="0"/>
              <a:t>gènes  </a:t>
            </a:r>
            <a:r>
              <a:rPr lang="fr-FR" dirty="0"/>
              <a:t>qui ne fonctionne plus dans les cellules d'un individu pour traiter une maladie.</a:t>
            </a:r>
          </a:p>
          <a:p>
            <a:endParaRPr lang="fr-FR" dirty="0"/>
          </a:p>
        </p:txBody>
      </p:sp>
      <p:pic>
        <p:nvPicPr>
          <p:cNvPr id="4" name="Image 3"/>
          <p:cNvPicPr>
            <a:picLocks noChangeAspect="1"/>
          </p:cNvPicPr>
          <p:nvPr/>
        </p:nvPicPr>
        <p:blipFill>
          <a:blip r:embed="rId5"/>
          <a:stretch>
            <a:fillRect/>
          </a:stretch>
        </p:blipFill>
        <p:spPr>
          <a:xfrm>
            <a:off x="4709485" y="170533"/>
            <a:ext cx="4209263" cy="2713545"/>
          </a:xfrm>
          <a:prstGeom prst="rect">
            <a:avLst/>
          </a:prstGeom>
        </p:spPr>
      </p:pic>
    </p:spTree>
    <p:extLst>
      <p:ext uri="{BB962C8B-B14F-4D97-AF65-F5344CB8AC3E}">
        <p14:creationId xmlns:p14="http://schemas.microsoft.com/office/powerpoint/2010/main" xmlns="" val="41478454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82872" y="1100628"/>
            <a:ext cx="7520940" cy="3579849"/>
          </a:xfrm>
        </p:spPr>
        <p:txBody>
          <a:bodyPr/>
          <a:lstStyle/>
          <a:p>
            <a:pPr marL="285750" indent="-285750">
              <a:buFontTx/>
              <a:buChar char="-"/>
            </a:pPr>
            <a:r>
              <a:rPr lang="fr-FR" dirty="0" smtClean="0"/>
              <a:t>Il est né le 6 octobre 1937 en Italie (il a 79 ans).</a:t>
            </a:r>
          </a:p>
          <a:p>
            <a:pPr marL="285750" indent="-285750">
              <a:buFontTx/>
              <a:buChar char="-"/>
            </a:pPr>
            <a:r>
              <a:rPr lang="fr-FR" dirty="0" smtClean="0"/>
              <a:t>Pendant la </a:t>
            </a:r>
            <a:r>
              <a:rPr lang="fr-FR" dirty="0"/>
              <a:t>S</a:t>
            </a:r>
            <a:r>
              <a:rPr lang="fr-FR" dirty="0" smtClean="0"/>
              <a:t>econde Guerre Mondiale, à l’âge de </a:t>
            </a:r>
            <a:r>
              <a:rPr lang="fr-FR" dirty="0"/>
              <a:t>trois ans et demi</a:t>
            </a:r>
            <a:r>
              <a:rPr lang="fr-FR" dirty="0" smtClean="0"/>
              <a:t>, sa </a:t>
            </a:r>
            <a:r>
              <a:rPr lang="fr-FR" dirty="0"/>
              <a:t>mère </a:t>
            </a:r>
            <a:r>
              <a:rPr lang="fr-FR" dirty="0" smtClean="0"/>
              <a:t>le confie à </a:t>
            </a:r>
            <a:r>
              <a:rPr lang="fr-FR" dirty="0"/>
              <a:t>une famille de </a:t>
            </a:r>
            <a:r>
              <a:rPr lang="fr-FR" dirty="0" smtClean="0"/>
              <a:t>paysans mais il est abandonné après 1 an.</a:t>
            </a:r>
          </a:p>
          <a:p>
            <a:pPr marL="285750" indent="-285750">
              <a:buFontTx/>
              <a:buChar char="-"/>
            </a:pPr>
            <a:r>
              <a:rPr lang="fr-FR" dirty="0" smtClean="0"/>
              <a:t>Il vit alors dans la rue en compagnie d’autres enfants abandonnés eux aussi.        Il vole pour survivre. </a:t>
            </a:r>
          </a:p>
          <a:p>
            <a:pPr marL="285750" indent="-285750">
              <a:buFontTx/>
              <a:buChar char="-"/>
            </a:pPr>
            <a:r>
              <a:rPr lang="fr-FR" dirty="0"/>
              <a:t>En 1945, atteint de malnutrition et de typhoïde, il échoue à l'hôpital. Sa mère, qui a survécu aux camps nazis, le retrouve sur son lit d'hôpital... le jour de ses 9 ans. Mère et fils émigrent aux Etats-Unis, où ils retrouvent la tante et l'oncle maternel de Mario. Ce dernier fut l'inventeur du microscope électronique. Le couple qui vit dans une communauté Quaker et qui n’a pas d’enfant, adopte le jeune garçon.</a:t>
            </a:r>
          </a:p>
          <a:p>
            <a:pPr marL="285750" indent="-285750">
              <a:buFontTx/>
              <a:buChar char="-"/>
            </a:pPr>
            <a:endParaRPr lang="fr-FR" dirty="0"/>
          </a:p>
          <a:p>
            <a:pPr marL="0" indent="0"/>
            <a:endParaRPr lang="fr-FR" dirty="0" smtClean="0"/>
          </a:p>
        </p:txBody>
      </p:sp>
      <p:sp>
        <p:nvSpPr>
          <p:cNvPr id="4" name="Titre 3"/>
          <p:cNvSpPr>
            <a:spLocks noGrp="1"/>
          </p:cNvSpPr>
          <p:nvPr>
            <p:ph type="title"/>
          </p:nvPr>
        </p:nvSpPr>
        <p:spPr>
          <a:xfrm>
            <a:off x="399657" y="365760"/>
            <a:ext cx="7520940" cy="548640"/>
          </a:xfrm>
        </p:spPr>
        <p:txBody>
          <a:bodyPr/>
          <a:lstStyle/>
          <a:p>
            <a:pPr algn="ctr"/>
            <a:r>
              <a:rPr lang="fr-FR" dirty="0" smtClean="0">
                <a:solidFill>
                  <a:srgbClr val="0000FF"/>
                </a:solidFill>
              </a:rPr>
              <a:t>VIE Personnelle</a:t>
            </a:r>
            <a:endParaRPr lang="fr-FR" dirty="0">
              <a:solidFill>
                <a:srgbClr val="0000FF"/>
              </a:solidFill>
            </a:endParaRPr>
          </a:p>
        </p:txBody>
      </p:sp>
      <p:pic>
        <p:nvPicPr>
          <p:cNvPr id="2" name="Image 1"/>
          <p:cNvPicPr>
            <a:picLocks noChangeAspect="1"/>
          </p:cNvPicPr>
          <p:nvPr/>
        </p:nvPicPr>
        <p:blipFill>
          <a:blip r:embed="rId2"/>
          <a:stretch>
            <a:fillRect/>
          </a:stretch>
        </p:blipFill>
        <p:spPr>
          <a:xfrm>
            <a:off x="2429239" y="3998519"/>
            <a:ext cx="1872200" cy="2571543"/>
          </a:xfrm>
          <a:prstGeom prst="rect">
            <a:avLst/>
          </a:prstGeom>
        </p:spPr>
      </p:pic>
      <p:pic>
        <p:nvPicPr>
          <p:cNvPr id="5" name="Image 4"/>
          <p:cNvPicPr>
            <a:picLocks noChangeAspect="1"/>
          </p:cNvPicPr>
          <p:nvPr/>
        </p:nvPicPr>
        <p:blipFill>
          <a:blip r:embed="rId3"/>
          <a:stretch>
            <a:fillRect/>
          </a:stretch>
        </p:blipFill>
        <p:spPr>
          <a:xfrm>
            <a:off x="4842055" y="3998519"/>
            <a:ext cx="3496143" cy="2571543"/>
          </a:xfrm>
          <a:prstGeom prst="rect">
            <a:avLst/>
          </a:prstGeom>
        </p:spPr>
      </p:pic>
      <p:sp>
        <p:nvSpPr>
          <p:cNvPr id="6" name="ZoneTexte 5"/>
          <p:cNvSpPr txBox="1"/>
          <p:nvPr/>
        </p:nvSpPr>
        <p:spPr>
          <a:xfrm>
            <a:off x="2764682" y="6200730"/>
            <a:ext cx="1166189" cy="369332"/>
          </a:xfrm>
          <a:prstGeom prst="rect">
            <a:avLst/>
          </a:prstGeom>
          <a:noFill/>
        </p:spPr>
        <p:txBody>
          <a:bodyPr wrap="square" rtlCol="0">
            <a:spAutoFit/>
          </a:bodyPr>
          <a:lstStyle/>
          <a:p>
            <a:r>
              <a:rPr lang="fr-FR" dirty="0" smtClean="0">
                <a:solidFill>
                  <a:srgbClr val="FFFFFF"/>
                </a:solidFill>
              </a:rPr>
              <a:t>Sa mère</a:t>
            </a:r>
            <a:endParaRPr lang="fr-FR" dirty="0">
              <a:solidFill>
                <a:srgbClr val="FFFFFF"/>
              </a:solidFill>
            </a:endParaRPr>
          </a:p>
        </p:txBody>
      </p:sp>
      <p:sp>
        <p:nvSpPr>
          <p:cNvPr id="10" name="ZoneTexte 9"/>
          <p:cNvSpPr txBox="1"/>
          <p:nvPr/>
        </p:nvSpPr>
        <p:spPr>
          <a:xfrm>
            <a:off x="6111433" y="3998519"/>
            <a:ext cx="1175798" cy="369332"/>
          </a:xfrm>
          <a:prstGeom prst="rect">
            <a:avLst/>
          </a:prstGeom>
          <a:noFill/>
        </p:spPr>
        <p:txBody>
          <a:bodyPr wrap="square" rtlCol="0">
            <a:spAutoFit/>
          </a:bodyPr>
          <a:lstStyle/>
          <a:p>
            <a:r>
              <a:rPr lang="fr-FR" dirty="0" smtClean="0">
                <a:solidFill>
                  <a:srgbClr val="FFFFFF"/>
                </a:solidFill>
              </a:rPr>
              <a:t>Son oncle</a:t>
            </a:r>
            <a:endParaRPr lang="fr-FR" dirty="0">
              <a:solidFill>
                <a:srgbClr val="FFFFFF"/>
              </a:solidFill>
            </a:endParaRPr>
          </a:p>
        </p:txBody>
      </p:sp>
    </p:spTree>
    <p:extLst>
      <p:ext uri="{BB962C8B-B14F-4D97-AF65-F5344CB8AC3E}">
        <p14:creationId xmlns:p14="http://schemas.microsoft.com/office/powerpoint/2010/main" xmlns="" val="29967738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sources</a:t>
            </a:r>
            <a:endParaRPr lang="fr-FR" dirty="0"/>
          </a:p>
        </p:txBody>
      </p:sp>
      <p:sp>
        <p:nvSpPr>
          <p:cNvPr id="3" name="Espace réservé du contenu 2"/>
          <p:cNvSpPr>
            <a:spLocks noGrp="1"/>
          </p:cNvSpPr>
          <p:nvPr>
            <p:ph idx="1"/>
          </p:nvPr>
        </p:nvSpPr>
        <p:spPr>
          <a:xfrm>
            <a:off x="198423" y="1100628"/>
            <a:ext cx="8690934" cy="3579849"/>
          </a:xfrm>
        </p:spPr>
        <p:txBody>
          <a:bodyPr/>
          <a:lstStyle/>
          <a:p>
            <a:r>
              <a:rPr lang="fr-FR" dirty="0"/>
              <a:t> </a:t>
            </a:r>
            <a:endParaRPr lang="fr-FR" sz="1200" dirty="0">
              <a:latin typeface="Times New Roman"/>
              <a:cs typeface="Times New Roman"/>
            </a:endParaRPr>
          </a:p>
          <a:p>
            <a:r>
              <a:rPr lang="fr-FR" sz="1800" u="sng" dirty="0">
                <a:latin typeface="Times New Roman"/>
                <a:cs typeface="Times New Roman"/>
                <a:hlinkClick r:id="rId2"/>
              </a:rPr>
              <a:t>http://www.lemonde.fr/sciences/article/2012/09/20/mario-capecchi-des-bas-fonds</a:t>
            </a:r>
            <a:r>
              <a:rPr lang="fr-FR" sz="1800" u="sng" dirty="0" smtClean="0">
                <a:latin typeface="Times New Roman"/>
                <a:cs typeface="Times New Roman"/>
                <a:hlinkClick r:id="rId2"/>
              </a:rPr>
              <a:t>-au-</a:t>
            </a:r>
            <a:r>
              <a:rPr lang="fr-FR" sz="1800" u="sng" dirty="0">
                <a:latin typeface="Times New Roman"/>
                <a:cs typeface="Times New Roman"/>
                <a:hlinkClick r:id="rId2"/>
              </a:rPr>
              <a:t>nobel_1763278_1650684.html</a:t>
            </a:r>
            <a:r>
              <a:rPr lang="fr-FR" sz="1800" dirty="0">
                <a:latin typeface="Times New Roman"/>
                <a:cs typeface="Times New Roman"/>
              </a:rPr>
              <a:t> </a:t>
            </a:r>
          </a:p>
          <a:p>
            <a:endParaRPr lang="fr-FR" sz="1800" dirty="0">
              <a:latin typeface="Times New Roman"/>
              <a:cs typeface="Times New Roman"/>
            </a:endParaRPr>
          </a:p>
          <a:p>
            <a:r>
              <a:rPr lang="fr-FR" sz="1800" dirty="0">
                <a:latin typeface="Times New Roman"/>
                <a:cs typeface="Times New Roman"/>
                <a:hlinkClick r:id="rId3"/>
              </a:rPr>
              <a:t>https://www.nobelprize.org/nobel_prizes/medicine/laureates/2007/capecchi-</a:t>
            </a:r>
            <a:r>
              <a:rPr lang="fr-FR" sz="1800" dirty="0" smtClean="0">
                <a:latin typeface="Times New Roman"/>
                <a:cs typeface="Times New Roman"/>
                <a:hlinkClick r:id="rId3"/>
              </a:rPr>
              <a:t>bio.html</a:t>
            </a:r>
            <a:endParaRPr lang="fr-FR" sz="1800" dirty="0" smtClean="0">
              <a:latin typeface="Times New Roman"/>
              <a:cs typeface="Times New Roman"/>
            </a:endParaRPr>
          </a:p>
          <a:p>
            <a:endParaRPr lang="fr-FR" sz="1200" dirty="0">
              <a:latin typeface="Times New Roman"/>
              <a:cs typeface="Times New Roman"/>
            </a:endParaRPr>
          </a:p>
        </p:txBody>
      </p:sp>
    </p:spTree>
    <p:extLst>
      <p:ext uri="{BB962C8B-B14F-4D97-AF65-F5344CB8AC3E}">
        <p14:creationId xmlns:p14="http://schemas.microsoft.com/office/powerpoint/2010/main" xmlns="" val="336894920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Angles.thmx</Template>
  <TotalTime>124</TotalTime>
  <Words>164</Words>
  <Application>Microsoft Office PowerPoint</Application>
  <PresentationFormat>Affichage à l'écran (4:3)</PresentationFormat>
  <Paragraphs>27</Paragraphs>
  <Slides>4</Slides>
  <Notes>0</Notes>
  <HiddenSlides>0</HiddenSlides>
  <MMClips>0</MMClips>
  <ScaleCrop>false</ScaleCrop>
  <HeadingPairs>
    <vt:vector size="4" baseType="variant">
      <vt:variant>
        <vt:lpstr>Thème</vt:lpstr>
      </vt:variant>
      <vt:variant>
        <vt:i4>1</vt:i4>
      </vt:variant>
      <vt:variant>
        <vt:lpstr>Titres des diapositives</vt:lpstr>
      </vt:variant>
      <vt:variant>
        <vt:i4>4</vt:i4>
      </vt:variant>
    </vt:vector>
  </HeadingPairs>
  <TitlesOfParts>
    <vt:vector size="5" baseType="lpstr">
      <vt:lpstr>Angles</vt:lpstr>
      <vt:lpstr>Mario Capecchi</vt:lpstr>
      <vt:lpstr>Carrière  universitaire </vt:lpstr>
      <vt:lpstr>VIE Personnelle</vt:lpstr>
      <vt:lpstr>Les sources</vt:lpstr>
    </vt:vector>
  </TitlesOfParts>
  <Company>SOGEHO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Mario Capecchi</dc:title>
  <dc:creator>SCHARF</dc:creator>
  <cp:lastModifiedBy>Alain</cp:lastModifiedBy>
  <cp:revision>13</cp:revision>
  <dcterms:created xsi:type="dcterms:W3CDTF">2017-02-02T16:58:34Z</dcterms:created>
  <dcterms:modified xsi:type="dcterms:W3CDTF">2017-04-05T14:24:37Z</dcterms:modified>
</cp:coreProperties>
</file>