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1" r:id="rId4"/>
    <p:sldId id="266" r:id="rId5"/>
    <p:sldId id="264" r:id="rId6"/>
    <p:sldId id="262" r:id="rId7"/>
    <p:sldId id="265" r:id="rId8"/>
    <p:sldId id="26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85"/>
    <p:restoredTop sz="94721"/>
  </p:normalViewPr>
  <p:slideViewPr>
    <p:cSldViewPr snapToGrid="0" snapToObjects="1">
      <p:cViewPr>
        <p:scale>
          <a:sx n="82" d="100"/>
          <a:sy n="82" d="100"/>
        </p:scale>
        <p:origin x="-1524" y="-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pPr/>
              <a:t>3/1/2018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pPr/>
              <a:t>3/1/2018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pPr/>
              <a:t>3/1/2018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pPr/>
              <a:t>3/1/2018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pPr/>
              <a:t>3/1/2018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pPr/>
              <a:t>3/1/2018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pPr/>
              <a:t>3/1/2018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pPr/>
              <a:t>3/1/2018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pPr/>
              <a:t>3/1/2018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pPr/>
              <a:t>3/1/2018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pPr/>
              <a:t>3/1/2018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pPr/>
              <a:t>3/1/2018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pPr/>
              <a:t>3/1/2018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pPr/>
              <a:t>3/1/2018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pPr/>
              <a:t>3/1/2018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pPr/>
              <a:t>3/1/2018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pPr/>
              <a:t>3/1/2018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pPr/>
              <a:t>3/1/2018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fr/imgres?imgurl=http://2.bp.blogspot.com/-XiaHtJ4Uz4s/VNybWh6UpHI/AAAAAAAAYPc/ix0z9zDCNXk/s1600/crepidule-coquillage-cancale-lady-breizh+(3).jpg&amp;imgrefurl=http://www.ladybreizh.bzh/2015/02/crepidule-ou-berlingot-de-mer.html&amp;docid=mmVwS06O6HRN1M&amp;tbnid=eWQUKfSrNLesUM:&amp;vet=10ahUKEwiUyJbJwrfZAhUJ7BQKHUHsCX8QMwgzKAAwAA..i&amp;w=650&amp;h=434&amp;client=safari&amp;bih=1276&amp;biw=1055&amp;q=cr%C3%A9pidule&amp;ved=0ahUKEwiUyJbJwrfZAhUJ7BQKHUHsCX8QMwgzKAAwAA&amp;iact=mrc&amp;uact=8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opalesurfcasting.net/IMG/Crepid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fr/imgres?imgurl=http://www.bretagne-bretons.fr/wp-content/uploads/2016/02/crepidule_sur_peigne1.jpg&amp;imgrefurl=http://www.bretagne-bretons.fr/les-crepidules-bretonnes-retournent-en-amerique/&amp;docid=Vv9MVvraoVZAJM&amp;tbnid=iJ5LF6W9ErR1gM:&amp;vet=10ahUKEwiUyJbJwrfZAhUJ7BQKHUHsCX8QMwh4KDswOw..i&amp;w=780&amp;h=500&amp;client=safari&amp;bih=1276&amp;biw=1055&amp;q=cr%C3%A9pidule&amp;ved=0ahUKEwiUyJbJwrfZAhUJ7BQKHUHsCX8QMwh4KDswOw&amp;iact=mrc&amp;uact=8" TargetMode="External"/><Relationship Id="rId2" Type="http://schemas.openxmlformats.org/officeDocument/2006/relationships/hyperlink" Target="https://fr.wikipedia.org/wiki/Am%C3%A9rique_du_Nor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s://www.google.fr/imgres?imgurl=https://online.seterra.com/mapimage/3015.png&amp;imgrefurl=https://online.seterra.com/fr/vgp/3015&amp;docid=Gl0_jXSkun7qCM&amp;tbnid=zhWxCDh9SVQPNM:&amp;vet=10ahUKEwjWoLjmx7fZAhXDbhQKHdVYBAkQMwhkKCgwKA..i&amp;w=900&amp;h=700&amp;client=safari&amp;bih=1276&amp;biw=1055&amp;q=am%C3%A9rique%20du%20nord&amp;ved=0ahUKEwjWoLjmx7fZAhXDbhQKHdVYBAkQMwhkKCgwKA&amp;iact=mrc&amp;uact=8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opalesurfcasting.net/IMG/Crep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fr/url?sa=i&amp;rct=j&amp;q=&amp;esrc=s&amp;source=images&amp;cd=&amp;ved=2ahUKEwiE99aJybfZAhWEWRQKHZxeCVIQjRx6BAgAEAY&amp;url=https://www.dielette.fr/2015/04/15/la-crepidule-quel-fabuleux-destin/&amp;psig=AOvVaw2iTm-T3OeTcvLcRmhwZD3A&amp;ust=1519320102552867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opalesurfcasting.net/IMG/jpg/crepidule-crepidula-fornicata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fr/imgres?imgurl=http://idata.over-blog.com/3/00/26/89/juillet-2009/crepidules-06-07-08-10.jpg&amp;imgrefurl=http://www.vds-phl.fr/article-33642212.html&amp;docid=6KSCghaLBMd5aM&amp;tbnid=VC9Irt_GMzjxfM:&amp;vet=10ahUKEwiUyJbJwrfZAhUJ7BQKHUHsCX8QMwiaAShdMF0..i&amp;w=650&amp;h=435&amp;client=safari&amp;bih=1276&amp;biw=1055&amp;q=cr%C3%A9pidule&amp;ved=0ahUKEwiUyJbJwrfZAhUJ7BQKHUHsCX8QMwiaAShdMF0&amp;iact=mrc&amp;uact=8" TargetMode="External"/><Relationship Id="rId2" Type="http://schemas.openxmlformats.org/officeDocument/2006/relationships/hyperlink" Target="https://fr.wikipedia.org/wiki/Esp%C3%A8ce_invasiv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Hu%C3%AEtre" TargetMode="External"/><Relationship Id="rId7" Type="http://schemas.openxmlformats.org/officeDocument/2006/relationships/image" Target="../media/image11.jpeg"/><Relationship Id="rId2" Type="http://schemas.openxmlformats.org/officeDocument/2006/relationships/hyperlink" Target="https://fr.wikipedia.org/wiki/Moule_(mollusque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ruitsdelamer.com/coquillages/huitres-creuses/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www.luximer-magazine.com/moules-aux-poivron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4800" dirty="0" smtClean="0">
                <a:latin typeface="Avenir Book" charset="0"/>
                <a:ea typeface="Avenir Book" charset="0"/>
                <a:cs typeface="Avenir Book" charset="0"/>
              </a:rPr>
              <a:t>Ingrid </a:t>
            </a:r>
            <a:br>
              <a:rPr lang="fr-FR" sz="4800" dirty="0" smtClean="0">
                <a:latin typeface="Avenir Book" charset="0"/>
                <a:ea typeface="Avenir Book" charset="0"/>
                <a:cs typeface="Avenir Book" charset="0"/>
              </a:rPr>
            </a:br>
            <a:r>
              <a:rPr lang="fr-FR" sz="2800" dirty="0" smtClean="0">
                <a:latin typeface="Avenir Book" charset="0"/>
                <a:ea typeface="Avenir Book" charset="0"/>
                <a:cs typeface="Avenir Book" charset="0"/>
              </a:rPr>
              <a:t>CM1 C  - Février 2018</a:t>
            </a:r>
            <a:endParaRPr lang="fr-FR" sz="28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72886" y="1245089"/>
            <a:ext cx="10156370" cy="754025"/>
          </a:xfrm>
        </p:spPr>
        <p:txBody>
          <a:bodyPr>
            <a:noAutofit/>
          </a:bodyPr>
          <a:lstStyle/>
          <a:p>
            <a:r>
              <a:rPr lang="fr-FR" sz="8800" b="1" smtClean="0">
                <a:latin typeface="Avenir Black" charset="0"/>
                <a:ea typeface="Avenir Black" charset="0"/>
                <a:cs typeface="Avenir Black" charset="0"/>
              </a:rPr>
              <a:t>LES CRÉPIDULES</a:t>
            </a:r>
            <a:endParaRPr lang="fr-FR" sz="8800" b="1" dirty="0">
              <a:latin typeface="Avenir Black" charset="0"/>
              <a:ea typeface="Avenir Black" charset="0"/>
              <a:cs typeface="Avenir Black" charset="0"/>
            </a:endParaRPr>
          </a:p>
        </p:txBody>
      </p:sp>
      <p:pic>
        <p:nvPicPr>
          <p:cNvPr id="1026" name="Picture 2" descr="ésultat de recherche d'images pour &quot;crépidule&quot;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247" y="3050659"/>
            <a:ext cx="4590635" cy="305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8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6600" y="910500"/>
            <a:ext cx="10515600" cy="1325563"/>
          </a:xfrm>
        </p:spPr>
        <p:txBody>
          <a:bodyPr/>
          <a:lstStyle/>
          <a:p>
            <a:r>
              <a:rPr lang="fr-FR" b="1" dirty="0" smtClean="0">
                <a:latin typeface="Avenir Black" charset="0"/>
                <a:ea typeface="Avenir Black" charset="0"/>
                <a:cs typeface="Avenir Black" charset="0"/>
              </a:rPr>
              <a:t>Carte d’identité</a:t>
            </a:r>
            <a:endParaRPr lang="fr-FR" b="1" dirty="0">
              <a:latin typeface="Avenir Black" charset="0"/>
              <a:ea typeface="Avenir Black" charset="0"/>
              <a:cs typeface="Avenir Black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6600" y="3085103"/>
            <a:ext cx="10233800" cy="3612878"/>
          </a:xfrm>
        </p:spPr>
        <p:txBody>
          <a:bodyPr>
            <a:normAutofit/>
          </a:bodyPr>
          <a:lstStyle/>
          <a:p>
            <a:r>
              <a:rPr lang="fr-FR" b="1" u="sng" dirty="0">
                <a:latin typeface="Avenir Book" charset="0"/>
                <a:ea typeface="Avenir Book" charset="0"/>
                <a:cs typeface="Avenir Book" charset="0"/>
              </a:rPr>
              <a:t>Nom scientifique</a:t>
            </a:r>
            <a:r>
              <a:rPr lang="fr-FR" dirty="0">
                <a:latin typeface="Avenir Book" charset="0"/>
                <a:ea typeface="Avenir Book" charset="0"/>
                <a:cs typeface="Avenir Book" charset="0"/>
              </a:rPr>
              <a:t> : </a:t>
            </a:r>
            <a:r>
              <a:rPr lang="fr-FR" i="1" dirty="0" err="1">
                <a:latin typeface="Avenir Book" charset="0"/>
                <a:ea typeface="Avenir Book" charset="0"/>
                <a:cs typeface="Avenir Book" charset="0"/>
              </a:rPr>
              <a:t>Crepidula</a:t>
            </a:r>
            <a:r>
              <a:rPr lang="fr-FR" i="1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fr-FR" i="1" dirty="0" err="1">
                <a:latin typeface="Avenir Book" charset="0"/>
                <a:ea typeface="Avenir Book" charset="0"/>
                <a:cs typeface="Avenir Book" charset="0"/>
              </a:rPr>
              <a:t>fornicata</a:t>
            </a:r>
            <a:r>
              <a:rPr lang="fr-FR" dirty="0">
                <a:latin typeface="Avenir Book" charset="0"/>
                <a:ea typeface="Avenir Book" charset="0"/>
                <a:cs typeface="Avenir Book" charset="0"/>
              </a:rPr>
              <a:t> ( </a:t>
            </a:r>
            <a:r>
              <a:rPr lang="fr-FR" dirty="0" err="1">
                <a:latin typeface="Avenir Book" charset="0"/>
                <a:ea typeface="Avenir Book" charset="0"/>
                <a:cs typeface="Avenir Book" charset="0"/>
              </a:rPr>
              <a:t>Linnaeus</a:t>
            </a:r>
            <a:r>
              <a:rPr lang="fr-FR" dirty="0">
                <a:latin typeface="Avenir Book" charset="0"/>
                <a:ea typeface="Avenir Book" charset="0"/>
                <a:cs typeface="Avenir Book" charset="0"/>
              </a:rPr>
              <a:t> - 1758 </a:t>
            </a:r>
            <a:r>
              <a:rPr lang="fr-FR" dirty="0" smtClean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endParaRPr lang="fr-FR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fr-FR" b="1" u="sng" dirty="0" smtClean="0">
                <a:latin typeface="Avenir Book" charset="0"/>
                <a:ea typeface="Avenir Book" charset="0"/>
                <a:cs typeface="Avenir Book" charset="0"/>
              </a:rPr>
              <a:t>Nom français</a:t>
            </a:r>
            <a:r>
              <a:rPr lang="fr-FR" dirty="0">
                <a:latin typeface="Avenir Book" charset="0"/>
                <a:ea typeface="Avenir Book" charset="0"/>
                <a:cs typeface="Avenir Book" charset="0"/>
              </a:rPr>
              <a:t> : </a:t>
            </a:r>
            <a:r>
              <a:rPr lang="fr-FR" dirty="0" smtClean="0">
                <a:latin typeface="Avenir Book" charset="0"/>
                <a:ea typeface="Avenir Book" charset="0"/>
                <a:cs typeface="Avenir Book" charset="0"/>
              </a:rPr>
              <a:t>crépidule</a:t>
            </a:r>
          </a:p>
          <a:p>
            <a:endParaRPr lang="fr-FR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fr-FR" b="1" u="sng" dirty="0">
                <a:latin typeface="Avenir Book" charset="0"/>
                <a:ea typeface="Avenir Book" charset="0"/>
                <a:cs typeface="Avenir Book" charset="0"/>
              </a:rPr>
              <a:t>Description</a:t>
            </a:r>
            <a:r>
              <a:rPr lang="fr-FR" dirty="0">
                <a:latin typeface="Avenir Book" charset="0"/>
                <a:ea typeface="Avenir Book" charset="0"/>
                <a:cs typeface="Avenir Book" charset="0"/>
              </a:rPr>
              <a:t> : coquillage ovale et de couleur rose originaire des </a:t>
            </a:r>
            <a:r>
              <a:rPr lang="fr-FR" dirty="0" smtClean="0">
                <a:latin typeface="Avenir Book" charset="0"/>
                <a:ea typeface="Avenir Book" charset="0"/>
                <a:cs typeface="Avenir Book" charset="0"/>
              </a:rPr>
              <a:t>Etats-Unis</a:t>
            </a:r>
            <a:r>
              <a:rPr lang="fr-FR" dirty="0">
                <a:latin typeface="Avenir Book" charset="0"/>
                <a:ea typeface="Avenir Book" charset="0"/>
                <a:cs typeface="Avenir Book" charset="0"/>
              </a:rPr>
              <a:t>. On la trouve toujours en groupe, les coquillages étant collés les uns aux autres.</a:t>
            </a:r>
          </a:p>
          <a:p>
            <a:endParaRPr lang="fr-FR" dirty="0"/>
          </a:p>
        </p:txBody>
      </p:sp>
      <p:pic>
        <p:nvPicPr>
          <p:cNvPr id="3074" name="Picture 2" descr="/var/folders/yr/tkly4zfn5z13hk666nl_nqk40000gn/T/com.microsoft.Powerpoint/WebArchiveCopyPasteTempFiles/xCrepid-62467.jpg.pagespeed.ic.638UM1kY0SDgtl5mBHxY.jpg">
            <a:hlinkClick r:id="rId2" tooltip="Amas de crépidules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6070" y="425068"/>
            <a:ext cx="3326130" cy="222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582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6496" y="929897"/>
            <a:ext cx="6522758" cy="5377331"/>
          </a:xfrm>
        </p:spPr>
        <p:txBody>
          <a:bodyPr>
            <a:normAutofit/>
          </a:bodyPr>
          <a:lstStyle/>
          <a:p>
            <a:pPr algn="just"/>
            <a:r>
              <a:rPr lang="fr-FR" dirty="0">
                <a:latin typeface="Avenir Book" charset="0"/>
                <a:ea typeface="Avenir Book" charset="0"/>
                <a:cs typeface="Avenir Book" charset="0"/>
              </a:rPr>
              <a:t>Elle est originaire de la façade atlantique de </a:t>
            </a:r>
            <a:r>
              <a:rPr lang="fr-FR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l'</a:t>
            </a:r>
            <a:r>
              <a:rPr lang="fr-FR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  <a:hlinkClick r:id="rId2" tooltip="Amérique du Nord"/>
              </a:rPr>
              <a:t>Amérique du Nord</a:t>
            </a:r>
            <a:r>
              <a:rPr lang="fr-FR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 </a:t>
            </a:r>
            <a:r>
              <a:rPr lang="fr-FR" dirty="0">
                <a:latin typeface="Avenir Book" charset="0"/>
                <a:ea typeface="Avenir Book" charset="0"/>
                <a:cs typeface="Avenir Book" charset="0"/>
              </a:rPr>
              <a:t>et est devenue invasive en Europe</a:t>
            </a:r>
            <a:r>
              <a:rPr lang="fr-FR" dirty="0" smtClean="0">
                <a:latin typeface="Avenir Book" charset="0"/>
                <a:ea typeface="Avenir Book" charset="0"/>
                <a:cs typeface="Avenir Book" charset="0"/>
              </a:rPr>
              <a:t>.</a:t>
            </a:r>
          </a:p>
          <a:p>
            <a:pPr algn="just"/>
            <a:endParaRPr lang="fr-FR" dirty="0">
              <a:latin typeface="Avenir Book" charset="0"/>
              <a:ea typeface="Avenir Book" charset="0"/>
              <a:cs typeface="Avenir Book" charset="0"/>
            </a:endParaRPr>
          </a:p>
          <a:p>
            <a:pPr algn="just"/>
            <a:endParaRPr lang="fr-FR" dirty="0">
              <a:latin typeface="Avenir Book" charset="0"/>
              <a:ea typeface="Avenir Book" charset="0"/>
              <a:cs typeface="Avenir Book" charset="0"/>
            </a:endParaRPr>
          </a:p>
          <a:p>
            <a:pPr algn="just"/>
            <a:r>
              <a:rPr lang="fr-FR" dirty="0">
                <a:latin typeface="Avenir Book" charset="0"/>
                <a:ea typeface="Avenir Book" charset="0"/>
                <a:cs typeface="Avenir Book" charset="0"/>
              </a:rPr>
              <a:t>Les </a:t>
            </a:r>
            <a:r>
              <a:rPr lang="fr-FR" dirty="0" err="1" smtClean="0">
                <a:latin typeface="Avenir Book" charset="0"/>
                <a:ea typeface="Avenir Book" charset="0"/>
                <a:cs typeface="Avenir Book" charset="0"/>
              </a:rPr>
              <a:t>crépidules</a:t>
            </a:r>
            <a:r>
              <a:rPr lang="fr-FR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fr-FR" dirty="0">
                <a:latin typeface="Avenir Book" charset="0"/>
                <a:ea typeface="Avenir Book" charset="0"/>
                <a:cs typeface="Avenir Book" charset="0"/>
              </a:rPr>
              <a:t>vivent au niveau des côtes, à faible profondeur, elles s'encastrent les unes sur les autres, formant des colonies qui résistent facilement au courant et à la plupart des prédateurs. </a:t>
            </a:r>
          </a:p>
        </p:txBody>
      </p:sp>
      <p:pic>
        <p:nvPicPr>
          <p:cNvPr id="4098" name="Picture 2" descr="ésultat de recherche d'images pour &quot;crépidul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9175" y="3220253"/>
            <a:ext cx="4069080" cy="260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ésultat de recherche d'images pour &quot;amérique du nord&quot;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1628" y="929897"/>
            <a:ext cx="2123337" cy="164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829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/var/folders/yr/tkly4zfn5z13hk666nl_nqk40000gn/T/com.microsoft.Powerpoint/WebArchiveCopyPasteTempFiles/xCrep-d3888.jpg.pagespeed.ic.AsRmqR510HOrpdGd_4TM.jpg">
            <a:hlinkClick r:id="rId2" tooltip="L'animal sous la coquil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2835" y="1246909"/>
            <a:ext cx="5955387" cy="399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7308273" y="3782291"/>
            <a:ext cx="4142509" cy="17456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400" b="1" i="1" dirty="0" smtClean="0">
                <a:latin typeface="Avenir Book" charset="0"/>
                <a:ea typeface="Avenir Book" charset="0"/>
                <a:cs typeface="Avenir Book" charset="0"/>
              </a:rPr>
              <a:t>L’animal sous</a:t>
            </a:r>
          </a:p>
          <a:p>
            <a:pPr marL="0" indent="0">
              <a:buNone/>
            </a:pPr>
            <a:r>
              <a:rPr lang="fr-FR" sz="4400" b="1" i="1" dirty="0" smtClean="0">
                <a:latin typeface="Avenir Book" charset="0"/>
                <a:ea typeface="Avenir Book" charset="0"/>
                <a:cs typeface="Avenir Book" charset="0"/>
              </a:rPr>
              <a:t>la coquille</a:t>
            </a:r>
            <a:endParaRPr lang="fr-FR" sz="4400" b="1" i="1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799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0620" y="1119851"/>
            <a:ext cx="5907191" cy="4847318"/>
          </a:xfrm>
        </p:spPr>
        <p:txBody>
          <a:bodyPr>
            <a:normAutofit/>
          </a:bodyPr>
          <a:lstStyle/>
          <a:p>
            <a:pPr algn="just"/>
            <a:r>
              <a:rPr lang="fr-FR" b="1" u="sng" dirty="0">
                <a:latin typeface="Avenir Book" charset="0"/>
                <a:ea typeface="Avenir Book" charset="0"/>
                <a:cs typeface="Avenir Book" charset="0"/>
              </a:rPr>
              <a:t>Reproduction</a:t>
            </a:r>
            <a:r>
              <a:rPr lang="fr-FR" dirty="0">
                <a:latin typeface="Avenir Book" charset="0"/>
                <a:ea typeface="Avenir Book" charset="0"/>
                <a:cs typeface="Avenir Book" charset="0"/>
              </a:rPr>
              <a:t> : chez la crépidule, le mâle se situe en haut de la pile, les individus se trouvant en dessous sont toutes des femelles</a:t>
            </a:r>
            <a:r>
              <a:rPr lang="fr-FR" dirty="0" smtClean="0">
                <a:latin typeface="Avenir Book" charset="0"/>
                <a:ea typeface="Avenir Book" charset="0"/>
                <a:cs typeface="Avenir Book" charset="0"/>
              </a:rPr>
              <a:t>.</a:t>
            </a:r>
          </a:p>
          <a:p>
            <a:pPr algn="just"/>
            <a:endParaRPr lang="fr-FR" dirty="0">
              <a:latin typeface="Avenir Book" charset="0"/>
              <a:ea typeface="Avenir Book" charset="0"/>
              <a:cs typeface="Avenir Book" charset="0"/>
            </a:endParaRPr>
          </a:p>
          <a:p>
            <a:pPr algn="just"/>
            <a:r>
              <a:rPr lang="fr-FR" b="1" u="sng" dirty="0">
                <a:latin typeface="Avenir Book" charset="0"/>
                <a:ea typeface="Avenir Book" charset="0"/>
                <a:cs typeface="Avenir Book" charset="0"/>
              </a:rPr>
              <a:t>Taille</a:t>
            </a:r>
            <a:r>
              <a:rPr lang="fr-FR" dirty="0">
                <a:latin typeface="Avenir Book" charset="0"/>
                <a:ea typeface="Avenir Book" charset="0"/>
                <a:cs typeface="Avenir Book" charset="0"/>
              </a:rPr>
              <a:t> : jusqu’à 8-10 </a:t>
            </a:r>
            <a:r>
              <a:rPr lang="fr-FR" dirty="0" smtClean="0">
                <a:latin typeface="Avenir Book" charset="0"/>
                <a:ea typeface="Avenir Book" charset="0"/>
                <a:cs typeface="Avenir Book" charset="0"/>
              </a:rPr>
              <a:t>cm</a:t>
            </a:r>
          </a:p>
          <a:p>
            <a:pPr algn="just"/>
            <a:endParaRPr lang="fr-FR" dirty="0">
              <a:latin typeface="Avenir Book" charset="0"/>
              <a:ea typeface="Avenir Book" charset="0"/>
              <a:cs typeface="Avenir Book" charset="0"/>
            </a:endParaRPr>
          </a:p>
          <a:p>
            <a:pPr algn="just"/>
            <a:r>
              <a:rPr lang="fr-FR" b="1" u="sng" dirty="0">
                <a:latin typeface="Avenir Book" charset="0"/>
                <a:ea typeface="Avenir Book" charset="0"/>
                <a:cs typeface="Avenir Book" charset="0"/>
              </a:rPr>
              <a:t>Régime alimentaire</a:t>
            </a:r>
            <a:r>
              <a:rPr lang="fr-FR" dirty="0">
                <a:latin typeface="Avenir Book" charset="0"/>
                <a:ea typeface="Avenir Book" charset="0"/>
                <a:cs typeface="Avenir Book" charset="0"/>
              </a:rPr>
              <a:t> : filtre l’eau de mer pour en prélever le phytoplancton.</a:t>
            </a:r>
          </a:p>
        </p:txBody>
      </p:sp>
      <p:pic>
        <p:nvPicPr>
          <p:cNvPr id="5122" name="Picture 2" descr="ésultat de recherche d'images pour &quot;crépidule&quot;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2724" y="1892779"/>
            <a:ext cx="4380430" cy="330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83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3131" y="1053886"/>
            <a:ext cx="5998150" cy="5224404"/>
          </a:xfrm>
        </p:spPr>
        <p:txBody>
          <a:bodyPr>
            <a:normAutofit/>
          </a:bodyPr>
          <a:lstStyle/>
          <a:p>
            <a:pPr algn="just"/>
            <a:r>
              <a:rPr lang="fr-FR" b="1" u="sng" dirty="0">
                <a:latin typeface="Avenir Book" charset="0"/>
                <a:ea typeface="Avenir Book" charset="0"/>
                <a:cs typeface="Avenir Book" charset="0"/>
              </a:rPr>
              <a:t>Périodes et techniques de pêche</a:t>
            </a:r>
            <a:r>
              <a:rPr lang="fr-FR" dirty="0">
                <a:latin typeface="Avenir Book" charset="0"/>
                <a:ea typeface="Avenir Book" charset="0"/>
                <a:cs typeface="Avenir Book" charset="0"/>
              </a:rPr>
              <a:t> : les </a:t>
            </a:r>
            <a:r>
              <a:rPr lang="fr-FR" dirty="0" err="1">
                <a:latin typeface="Avenir Book" charset="0"/>
                <a:ea typeface="Avenir Book" charset="0"/>
                <a:cs typeface="Avenir Book" charset="0"/>
              </a:rPr>
              <a:t>crépidules</a:t>
            </a:r>
            <a:r>
              <a:rPr lang="fr-FR" dirty="0">
                <a:latin typeface="Avenir Book" charset="0"/>
                <a:ea typeface="Avenir Book" charset="0"/>
                <a:cs typeface="Avenir Book" charset="0"/>
              </a:rPr>
              <a:t> se ramassent toute l’année, on les retrouve échouées le long des plages. On peut aussi récolter les </a:t>
            </a:r>
            <a:r>
              <a:rPr lang="fr-FR" dirty="0" err="1">
                <a:latin typeface="Avenir Book" charset="0"/>
                <a:ea typeface="Avenir Book" charset="0"/>
                <a:cs typeface="Avenir Book" charset="0"/>
              </a:rPr>
              <a:t>crépidules</a:t>
            </a:r>
            <a:r>
              <a:rPr lang="fr-FR" dirty="0">
                <a:latin typeface="Avenir Book" charset="0"/>
                <a:ea typeface="Avenir Book" charset="0"/>
                <a:cs typeface="Avenir Book" charset="0"/>
              </a:rPr>
              <a:t> collées aux rochers</a:t>
            </a:r>
            <a:r>
              <a:rPr lang="fr-FR" dirty="0" smtClean="0">
                <a:latin typeface="Avenir Book" charset="0"/>
                <a:ea typeface="Avenir Book" charset="0"/>
                <a:cs typeface="Avenir Book" charset="0"/>
              </a:rPr>
              <a:t>.</a:t>
            </a:r>
          </a:p>
          <a:p>
            <a:pPr algn="just"/>
            <a:endParaRPr lang="fr-FR" dirty="0">
              <a:latin typeface="Avenir Book" charset="0"/>
              <a:ea typeface="Avenir Book" charset="0"/>
              <a:cs typeface="Avenir Book" charset="0"/>
            </a:endParaRPr>
          </a:p>
          <a:p>
            <a:pPr algn="just"/>
            <a:r>
              <a:rPr lang="fr-FR" b="1" u="sng" dirty="0">
                <a:latin typeface="Avenir Book" charset="0"/>
                <a:ea typeface="Avenir Book" charset="0"/>
                <a:cs typeface="Avenir Book" charset="0"/>
              </a:rPr>
              <a:t>Poissons ciblés</a:t>
            </a:r>
            <a:r>
              <a:rPr lang="fr-FR" dirty="0">
                <a:latin typeface="Avenir Book" charset="0"/>
                <a:ea typeface="Avenir Book" charset="0"/>
                <a:cs typeface="Avenir Book" charset="0"/>
              </a:rPr>
              <a:t> : le bar et la limande l’apprécieraient. Elle donne des résultats concluants pour la dorade royale.</a:t>
            </a:r>
          </a:p>
        </p:txBody>
      </p:sp>
      <p:pic>
        <p:nvPicPr>
          <p:cNvPr id="6146" name="Picture 2" descr="/var/folders/yr/tkly4zfn5z13hk666nl_nqk40000gn/T/com.microsoft.Powerpoint/WebArchiveCopyPasteTempFiles/xcrepidule-crepidula-fornicata-3bdb4.jpg.pagespeed.ic.Gz76VVaORdpaRVokC2yl.jpg">
            <a:hlinkClick r:id="rId2" tooltip="Amas de crépidules déposées par les vagues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4204" y="2299815"/>
            <a:ext cx="4407331" cy="273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553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8114" y="1869167"/>
            <a:ext cx="10233800" cy="4052661"/>
          </a:xfrm>
        </p:spPr>
        <p:txBody>
          <a:bodyPr>
            <a:normAutofit/>
          </a:bodyPr>
          <a:lstStyle/>
          <a:p>
            <a:r>
              <a:rPr lang="fr-FR" dirty="0">
                <a:latin typeface="Avenir Book" charset="0"/>
                <a:ea typeface="Avenir Book" charset="0"/>
                <a:cs typeface="Avenir Book" charset="0"/>
              </a:rPr>
              <a:t>La crépidule est considérée comme une </a:t>
            </a:r>
            <a:r>
              <a:rPr lang="fr-FR" dirty="0">
                <a:latin typeface="Avenir Book" charset="0"/>
                <a:ea typeface="Avenir Book" charset="0"/>
                <a:cs typeface="Avenir Book" charset="0"/>
                <a:hlinkClick r:id="rId2" tooltip="Espèce invasive"/>
              </a:rPr>
              <a:t>espèce invasive</a:t>
            </a:r>
            <a:r>
              <a:rPr lang="fr-FR" dirty="0">
                <a:latin typeface="Avenir Book" charset="0"/>
                <a:ea typeface="Avenir Book" charset="0"/>
                <a:cs typeface="Avenir Book" charset="0"/>
              </a:rPr>
              <a:t> et </a:t>
            </a:r>
            <a:r>
              <a:rPr lang="fr-FR" dirty="0" smtClean="0">
                <a:latin typeface="Avenir Book" charset="0"/>
                <a:ea typeface="Avenir Book" charset="0"/>
                <a:cs typeface="Avenir Book" charset="0"/>
              </a:rPr>
              <a:t>problématique, </a:t>
            </a:r>
            <a:r>
              <a:rPr lang="fr-FR" dirty="0">
                <a:latin typeface="Avenir Book" charset="0"/>
                <a:ea typeface="Avenir Book" charset="0"/>
                <a:cs typeface="Avenir Book" charset="0"/>
              </a:rPr>
              <a:t>en raison de sa prolifération sur les côtes.</a:t>
            </a: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586600" y="201840"/>
            <a:ext cx="10515600" cy="1325563"/>
          </a:xfrm>
        </p:spPr>
        <p:txBody>
          <a:bodyPr/>
          <a:lstStyle/>
          <a:p>
            <a:r>
              <a:rPr lang="fr-FR" b="1" dirty="0" smtClean="0">
                <a:latin typeface="Avenir Black" charset="0"/>
                <a:ea typeface="Avenir Black" charset="0"/>
                <a:cs typeface="Avenir Black" charset="0"/>
              </a:rPr>
              <a:t>Invasion biologique</a:t>
            </a:r>
            <a:endParaRPr lang="fr-FR" b="1" dirty="0">
              <a:latin typeface="Avenir Black" charset="0"/>
              <a:ea typeface="Avenir Black" charset="0"/>
              <a:cs typeface="Avenir Black" charset="0"/>
            </a:endParaRPr>
          </a:p>
        </p:txBody>
      </p:sp>
      <p:pic>
        <p:nvPicPr>
          <p:cNvPr id="7172" name="Picture 4" descr="ésultat de recherche d'images pour &quot;crépidul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5159" y="3265066"/>
            <a:ext cx="4757980" cy="318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269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5055" y="883404"/>
            <a:ext cx="9779201" cy="16118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dirty="0" smtClean="0">
                <a:latin typeface="Avenir Book" charset="0"/>
                <a:ea typeface="Avenir Book" charset="0"/>
                <a:cs typeface="Avenir Book" charset="0"/>
              </a:rPr>
              <a:t>La crépidule entre </a:t>
            </a:r>
            <a:r>
              <a:rPr lang="fr-FR" dirty="0">
                <a:latin typeface="Avenir Book" charset="0"/>
                <a:ea typeface="Avenir Book" charset="0"/>
                <a:cs typeface="Avenir Book" charset="0"/>
              </a:rPr>
              <a:t>en compétition pour la nourriture et l'espace avec d'autres mollusques comme les </a:t>
            </a:r>
            <a:r>
              <a:rPr lang="fr-FR" dirty="0">
                <a:latin typeface="Avenir Book" charset="0"/>
                <a:ea typeface="Avenir Book" charset="0"/>
                <a:cs typeface="Avenir Book" charset="0"/>
                <a:hlinkClick r:id="rId2" tooltip="Moule (mollusque)"/>
              </a:rPr>
              <a:t>moules</a:t>
            </a:r>
            <a:r>
              <a:rPr lang="fr-FR" dirty="0">
                <a:latin typeface="Avenir Book" charset="0"/>
                <a:ea typeface="Avenir Book" charset="0"/>
                <a:cs typeface="Avenir Book" charset="0"/>
              </a:rPr>
              <a:t> et les </a:t>
            </a:r>
            <a:r>
              <a:rPr lang="fr-FR" dirty="0">
                <a:latin typeface="Avenir Book" charset="0"/>
                <a:ea typeface="Avenir Book" charset="0"/>
                <a:cs typeface="Avenir Book" charset="0"/>
                <a:hlinkClick r:id="rId3" tooltip="Huître"/>
              </a:rPr>
              <a:t>huîtres</a:t>
            </a:r>
            <a:r>
              <a:rPr lang="fr-FR" dirty="0">
                <a:latin typeface="Avenir Book" charset="0"/>
                <a:ea typeface="Avenir Book" charset="0"/>
                <a:cs typeface="Avenir Book" charset="0"/>
              </a:rPr>
              <a:t> et les élimine de leur environnement initial.</a:t>
            </a:r>
          </a:p>
        </p:txBody>
      </p:sp>
      <p:pic>
        <p:nvPicPr>
          <p:cNvPr id="8194" name="Picture 2" descr="ésultat de recherche d'images pour &quot;moules&quot;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5055" y="2903281"/>
            <a:ext cx="4184541" cy="279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ésultat de recherche d'images pour &quot;huitre&quot;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1487" y="2903281"/>
            <a:ext cx="4602769" cy="279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476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10001006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10001006" id="{A55DF1DA-22EC-4DA4-B170-D3F0FF81047C}" vid="{3BFA2149-51D1-489C-9B65-4F9563B089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Profondeur</Template>
  <TotalTime>54</TotalTime>
  <Words>51</Words>
  <Application>Microsoft Office PowerPoint</Application>
  <PresentationFormat>Personnalisé</PresentationFormat>
  <Paragraphs>25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TF10001006</vt:lpstr>
      <vt:lpstr>Ingrid  CM1 C  - Février 2018</vt:lpstr>
      <vt:lpstr>Carte d’identité</vt:lpstr>
      <vt:lpstr>Diapositive 3</vt:lpstr>
      <vt:lpstr>Diapositive 4</vt:lpstr>
      <vt:lpstr>Diapositive 5</vt:lpstr>
      <vt:lpstr>Diapositive 6</vt:lpstr>
      <vt:lpstr>Invasion biologique</vt:lpstr>
      <vt:lpstr>Diapositive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Ingrid SCHNEIDER CM1 C  - Février 2018</dc:title>
  <dc:creator>Utilisateur de Microsoft Office</dc:creator>
  <cp:lastModifiedBy>Alain</cp:lastModifiedBy>
  <cp:revision>14</cp:revision>
  <cp:lastPrinted>2018-02-21T18:11:02Z</cp:lastPrinted>
  <dcterms:created xsi:type="dcterms:W3CDTF">2018-02-21T17:16:48Z</dcterms:created>
  <dcterms:modified xsi:type="dcterms:W3CDTF">2018-03-01T20:24:49Z</dcterms:modified>
</cp:coreProperties>
</file>