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</p:sldIdLst>
  <p:sldSz cx="9144000" cy="6858000" type="screen4x3"/>
  <p:notesSz cx="6888163" cy="10020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7CE88F-A645-4A2A-AF7E-63B976FD36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D8A6D-BCE3-431C-8C8E-056DC499B07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CEE8-DCD1-49D1-B194-7042AF3C46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F13F-00A5-4ED0-BC6D-FC0AF05FA7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6C9DF-D5F6-4BBE-A934-BD1818CFB2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205E-5EBB-4A62-B027-AB647199A5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605A-FDE5-40A2-878E-A15569CA12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BE426-4DC1-47B0-B520-7CDE6190DD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69FE-7DDE-4C6B-9631-6712FB8E74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B211-54AA-47AC-BDDE-AC035F43D6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09DE-304E-4F49-A3AE-D997CC701C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747CD6D-6FDA-4447-8DF3-F2F0D36769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fr/url?sa=i&amp;rct=j&amp;q=&amp;esrc=s&amp;source=images&amp;cd=&amp;ved=0ahUKEwjHzpaW4Z3ZAhXJWhQKHb_9DqYQjRwIBw&amp;url=https%3A%2F%2Fwww.distriartisan.fr%2Fblog%2Fnormes-nf-dtu-60-11-plomberie-installation-des-evacuations-eaux%2F&amp;psig=AOvVaw1PIN0GIF7RH-cHlCDZk5dB&amp;ust=151843492886884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260350"/>
            <a:ext cx="8532813" cy="19431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altLang="fr-FR" sz="4000" smtClean="0"/>
              <a:t/>
            </a:r>
            <a:br>
              <a:rPr lang="fr-FR" altLang="fr-FR" sz="4000" smtClean="0"/>
            </a:br>
            <a:r>
              <a:rPr lang="fr-FR" altLang="fr-FR" sz="4000" smtClean="0"/>
              <a:t/>
            </a:r>
            <a:br>
              <a:rPr lang="fr-FR" altLang="fr-FR" sz="4000" smtClean="0"/>
            </a:br>
            <a:r>
              <a:rPr lang="fr-FR" altLang="fr-FR" sz="4000" smtClean="0"/>
              <a:t/>
            </a:r>
            <a:br>
              <a:rPr lang="fr-FR" altLang="fr-FR" sz="4000" smtClean="0"/>
            </a:br>
            <a:endParaRPr lang="fr-FR" altLang="fr-FR" sz="4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644900"/>
            <a:ext cx="6400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defRPr/>
            </a:pPr>
            <a:r>
              <a:rPr lang="fr-FR" altLang="fr-FR" u="sng" smtClean="0"/>
              <a:t> 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692275" y="1484313"/>
            <a:ext cx="48974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Les eaux usées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276600" y="3860800"/>
            <a:ext cx="13684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Natacha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 sz="2400" b="1" dirty="0" smtClean="0"/>
              <a:t>Les premiers égouts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1800" dirty="0" smtClean="0"/>
              <a:t>Il y a 170 ans  sont apparus les premiers égouts (1850)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 smtClean="0"/>
              <a:t>Cela évitera de jeter les eaux usées dans le fleuve qui sert également pour la boisson (ex la Seine à Paris).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800" dirty="0" smtClean="0"/>
              <a:t>Le premier réseau d’égouts a été réalisé à Hambourg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 smtClean="0"/>
              <a:t>1000 kilomètres de long et enfouis sous terre à 6 mètres de profondeur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 smtClean="0"/>
              <a:t>Réalisé en briques cuites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800" dirty="0" smtClean="0"/>
              <a:t>Le réseau d’égouts sert à récupérer les eaux de pluie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 smtClean="0"/>
              <a:t>Il y a un risque de saturation c’est pour cela que l’on construit un bassin de rétention qui est limité en capacité d’où un risque de déversement des eaux usées dans le fleuve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 smtClean="0"/>
              <a:t>Afin de prévenir ce risque on a construit à Hambourg 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1400" dirty="0" smtClean="0"/>
              <a:t>Un second réseau à côté et en dessous des anciens égouts dans le but de le délester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800" dirty="0" smtClean="0"/>
              <a:t>Autre exemples d’égouts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 smtClean="0"/>
              <a:t>A Dresde le réseau d’égouts fait 1 800 kilomètres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 smtClean="0"/>
              <a:t>Chaque jour il y coule 130 000 m</a:t>
            </a:r>
            <a:r>
              <a:rPr lang="fr-FR" altLang="fr-FR" sz="1600" baseline="30000" dirty="0" smtClean="0"/>
              <a:t>3 </a:t>
            </a:r>
            <a:r>
              <a:rPr lang="fr-FR" altLang="fr-FR" sz="1600" dirty="0" smtClean="0"/>
              <a:t>par jour (soit ?????)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 smtClean="0"/>
              <a:t>A Hambourg le réseau fait 60 000 kilomètres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8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74357" y="2258218"/>
            <a:ext cx="165735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b="1" dirty="0" smtClean="0"/>
              <a:t>Schéma d’évacuation des eaux usées (grises et noires) et des eaux de pluie</a:t>
            </a:r>
          </a:p>
        </p:txBody>
      </p:sp>
      <p:pic>
        <p:nvPicPr>
          <p:cNvPr id="5123" name="Picture 4" descr="Résultat de recherche d'images pour &quot;schéma évacuation eaux usées eaux noires et grise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275" y="1700213"/>
            <a:ext cx="59055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348038" y="1700213"/>
            <a:ext cx="915987" cy="2889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Grises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6425" y="1690688"/>
            <a:ext cx="915988" cy="288925"/>
          </a:xfrm>
          <a:prstGeom prst="rect">
            <a:avLst/>
          </a:prstGeom>
          <a:solidFill>
            <a:srgbClr val="00206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Noires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6375" y="1709738"/>
            <a:ext cx="915988" cy="287337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Pluie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325" y="4652963"/>
            <a:ext cx="915988" cy="288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Egout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875213" y="2133600"/>
            <a:ext cx="0" cy="18494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924300" y="2143125"/>
            <a:ext cx="0" cy="185102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992313" y="3357563"/>
            <a:ext cx="0" cy="155098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384301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b="1" dirty="0" smtClean="0"/>
              <a:t>Les eaux chargées en graisse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1800" dirty="0" smtClean="0"/>
              <a:t>Les eaux chargées en graisse ne doivent pas être déversées dans les égouts pour ne pas créer de bouchon.</a:t>
            </a:r>
          </a:p>
          <a:p>
            <a:pPr lvl="1" eaLnBrk="1" hangingPunct="1">
              <a:defRPr/>
            </a:pPr>
            <a:r>
              <a:rPr lang="fr-FR" altLang="fr-FR" sz="1600" dirty="0" smtClean="0"/>
              <a:t>A Londres, il y a eu un bouchon de graisse équivalent à 10 bus impériaux</a:t>
            </a:r>
          </a:p>
          <a:p>
            <a:pPr eaLnBrk="1" hangingPunct="1">
              <a:defRPr/>
            </a:pPr>
            <a:r>
              <a:rPr lang="fr-FR" altLang="fr-FR" sz="1800" dirty="0" smtClean="0"/>
              <a:t>Dans les hôpitaux, les collectivités il existe des séparateurs de graisse.</a:t>
            </a:r>
          </a:p>
          <a:p>
            <a:pPr lvl="1" eaLnBrk="1" hangingPunct="1">
              <a:defRPr/>
            </a:pPr>
            <a:r>
              <a:rPr lang="fr-FR" altLang="fr-FR" sz="1600" dirty="0" smtClean="0"/>
              <a:t>Ce dispositif permet de retenir les graisses contenus dans les eaux des cuisines. Il est obligatoire pour les collectivités et les restaurants.</a:t>
            </a:r>
          </a:p>
          <a:p>
            <a:pPr lvl="1" eaLnBrk="1" hangingPunct="1">
              <a:defRPr/>
            </a:pPr>
            <a:r>
              <a:rPr lang="fr-FR" altLang="fr-FR" sz="1600" dirty="0" smtClean="0"/>
              <a:t>Le coût du traitement est de 14 euros pour 1 m</a:t>
            </a:r>
            <a:r>
              <a:rPr lang="fr-FR" altLang="fr-FR" sz="1600" baseline="30000" dirty="0" smtClean="0"/>
              <a:t>3</a:t>
            </a:r>
            <a:r>
              <a:rPr lang="fr-FR" altLang="fr-FR" sz="1600" dirty="0" smtClean="0"/>
              <a:t> ou  1 000 litres)</a:t>
            </a:r>
          </a:p>
          <a:p>
            <a:pPr eaLnBrk="1" hangingPunct="1">
              <a:defRPr/>
            </a:pPr>
            <a:r>
              <a:rPr lang="fr-FR" altLang="fr-FR" sz="1800" dirty="0" smtClean="0"/>
              <a:t>Toutes les graisses ne vont pas dans le collecteur</a:t>
            </a:r>
          </a:p>
          <a:p>
            <a:pPr lvl="1" eaLnBrk="1" hangingPunct="1">
              <a:defRPr/>
            </a:pPr>
            <a:r>
              <a:rPr lang="fr-FR" altLang="fr-FR" sz="1600" dirty="0" smtClean="0"/>
              <a:t>Les huiles de friture doivent être collectées à part.</a:t>
            </a:r>
          </a:p>
          <a:p>
            <a:pPr eaLnBrk="1" hangingPunct="1">
              <a:defRPr/>
            </a:pPr>
            <a:r>
              <a:rPr lang="fr-FR" altLang="fr-FR" sz="1800" dirty="0" smtClean="0"/>
              <a:t>Les graisses collectées finissent dans une station d’épuration.</a:t>
            </a:r>
          </a:p>
          <a:p>
            <a:pPr eaLnBrk="1" hangingPunct="1">
              <a:defRPr/>
            </a:pPr>
            <a:r>
              <a:rPr lang="fr-FR" altLang="fr-FR" sz="1800" dirty="0" smtClean="0"/>
              <a:t>Les déchets graisseux peuvent alimenter une usine de biogaz pour y produire de la chaleur et de l’électricité.</a:t>
            </a:r>
          </a:p>
          <a:p>
            <a:pPr eaLnBrk="1" hangingPunct="1">
              <a:defRPr/>
            </a:pPr>
            <a:r>
              <a:rPr lang="fr-FR" altLang="fr-FR" sz="1800" dirty="0" smtClean="0"/>
              <a:t>En Allemagne on collecte 200 000 tonnes d’huiles usagées par an.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384301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b="1" dirty="0" smtClean="0"/>
              <a:t>Station d’épuration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96975"/>
            <a:ext cx="69135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400" b="1" dirty="0" smtClean="0">
                <a:latin typeface="+mn-lt"/>
              </a:rPr>
              <a:t>Schéma du traitement des eaux usées et des boues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pic>
        <p:nvPicPr>
          <p:cNvPr id="8196" name="Picture 76" descr="C:\Users\p0629365\Pictures\4222_130_schema-filiere-step-madele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19213"/>
            <a:ext cx="8907463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 sz="2400" b="1" smtClean="0"/>
              <a:t>Autre manière de recycler les eaux chargées en graisse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sz="1800" dirty="0" smtClean="0"/>
              <a:t>Pour améliorer le bilan carbone de leur carburant les compagnies pétrolières y ajoute du biocarburant.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1800" dirty="0" smtClean="0"/>
              <a:t>L’huile alimentaire se prête bien  à la fabrication du biocarburant.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1600" dirty="0" smtClean="0"/>
              <a:t>Sur 300 000 litres de biocarburant vendus en Allemagne 10 à 15 % ( soit 30 000 à 45 000 litres) proviennent de la récupération des huiles usagées.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1800" dirty="0" smtClean="0"/>
              <a:t>Les nouvelles solutions pour lutter contre le coût élevé du recyclage des eaux usées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1600" dirty="0" smtClean="0"/>
              <a:t>Dans un quartier de Hambourg un nouveau système d’ assainissement des eaux usées et de réduction de rejet des eaux usées a été mis en place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sz="1400" dirty="0" smtClean="0"/>
              <a:t>1 chasse d’eau dans ce quartier ne consomme que 1.2 litres (normalement 6 à 9 litres)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sz="1400" dirty="0" smtClean="0"/>
              <a:t>La récupération et le traitement de l’eau de pluie pour le jardin, la douche et les WC.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sz="1400" dirty="0" smtClean="0"/>
              <a:t>Les eaux noires (en provenance des WC) sont utilisées pour produire de l’électricité (biogaz).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sz="1400" dirty="0" smtClean="0"/>
              <a:t>La récupération de l’énergie des eaux grises (machines à laver, lave vaisselle, douche) pour le chauffage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1800" dirty="0" smtClean="0"/>
              <a:t>L’avenir sera de réaliser la séparation des eaux grises et noires dans tous les quartiers.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éan">
  <a:themeElements>
    <a:clrScheme name="Océ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168</TotalTime>
  <Words>557</Words>
  <Application>Microsoft Office PowerPoint</Application>
  <PresentationFormat>Affichage à l'écran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Tahoma</vt:lpstr>
      <vt:lpstr>Arial</vt:lpstr>
      <vt:lpstr>Wingdings</vt:lpstr>
      <vt:lpstr>Calibri</vt:lpstr>
      <vt:lpstr>Océan</vt:lpstr>
      <vt:lpstr>   </vt:lpstr>
      <vt:lpstr>Les premiers égouts</vt:lpstr>
      <vt:lpstr>Schéma d’évacuation des eaux usées (grises et noires) et des eaux de pluie</vt:lpstr>
      <vt:lpstr>Les eaux chargées en graisse</vt:lpstr>
      <vt:lpstr>Station d’épuration</vt:lpstr>
      <vt:lpstr>Schéma du traitement des eaux usées et des boues</vt:lpstr>
      <vt:lpstr>Autre manière de recycler les eaux chargées en graisse</vt:lpstr>
    </vt:vector>
  </TitlesOfParts>
  <Company>Privée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Friedmann Audrey</dc:creator>
  <cp:lastModifiedBy>Alain</cp:lastModifiedBy>
  <cp:revision>9</cp:revision>
  <dcterms:created xsi:type="dcterms:W3CDTF">2018-02-11T08:49:19Z</dcterms:created>
  <dcterms:modified xsi:type="dcterms:W3CDTF">2018-02-18T22:38:46Z</dcterms:modified>
</cp:coreProperties>
</file>