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2" r:id="rId7"/>
    <p:sldId id="260" r:id="rId8"/>
    <p:sldId id="264" r:id="rId9"/>
    <p:sldId id="266" r:id="rId10"/>
    <p:sldId id="265" r:id="rId11"/>
    <p:sldId id="263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F4386B-C808-454B-B447-82E16EF172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E8985E-0CE5-41D5-BD92-FAC050026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DE1B7F-C5D2-4A46-9FD1-DF97C5C8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AD1B26-1B01-49A5-91D8-40499EF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A6EE50-620D-4453-80F5-70ACA335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98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9EAA2-F13F-4A3B-8EA6-DF976A35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943071-751E-4955-8634-74147D07D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FC2169-3E3A-47DF-9287-EBF1D42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16838F-1322-46C8-82B8-CB255363A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BD513-73BB-4948-8CC4-7A6C1A35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24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C877A1B-0B5A-4795-B2D1-C265A67EE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2E64FE-F735-407C-B896-D6111582C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BF2A6-8CF3-4747-B292-77A3A5C7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5B9CA-7F7D-4BE9-B582-0D11DC9A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22C10-FCB2-49A5-BD2F-05A111EE9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02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613927-0AA5-4E88-87E2-76634587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31CFAE-1B69-4728-9BB8-145E716CF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E38D26-8892-4FD1-BC70-0F79E7E6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EDB00-9ECF-4D8F-8ECA-C6EF5A77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4F9DE0-7E40-42F8-A4B6-F449E6DB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8853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8714B-C216-4851-9AC5-A2CF2278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EDD42E-1A22-4666-9008-716B4339E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ABA475-695B-40F6-9B6C-72919AEB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281FB-DC48-444F-84BC-807464277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8A80C8-6061-476B-A275-614F44CAD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851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B83728-2DE4-408A-ACAB-24CAD860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BD4663-D07E-46E2-934F-2B0CEA0AB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F02C10-72A5-47CC-B0BB-B961ADAF8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5DF472-B58A-4DB9-B70C-1BCCDE66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FB4FE3-630B-4CB4-9082-715DC92D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E5A56D-4E50-44AB-9330-73F536B7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839F1-DBA1-411F-B85E-5C422E99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1C1EAE-93D2-46AD-953D-51A74EF0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30C46F-E9A6-47CD-B644-17E63209A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C3104AA-6ED4-4CD6-9DA4-22899A6E7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F3F8A08-2531-4FE0-9D7E-7CE59989E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2B9FD8-E210-4183-A12A-FB5A7671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583128-E467-4F85-A2AA-8DC9E856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7C859E-730A-43E2-A144-6A02CFE94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52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873C84-3AA1-49B0-B563-AEEA14BE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F074D3-DA28-48BD-B253-35E8AA0F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C471FB-E999-4A52-B447-2E8545DC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6CB9A4-9A2C-4532-8D41-5B137D8A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7F5E4F-B8C5-407A-A40F-DB1C6998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AA7D2D-BA70-4B6F-8C5F-3C5166BC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5C162F-6BEB-4C3E-9DA5-858CE24A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577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E4EE2-FF0E-49E1-88E5-A7624AB4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C15C1D-2F29-4105-B4B5-42A97AA1C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6D4BE5-FFD4-420F-9772-D8B7090B6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2F257C-778F-4A45-AE59-D5658A3CA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A839A9-6502-456A-B6B3-0ADE86633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B4F39C-C81D-4B4C-B2C0-FA766C97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29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24999A-5093-4D6B-BA24-97BBDFF7B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C11D3D-7568-43BE-8186-5EB4E2365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0CD83E-DDCE-4BCF-98BF-914C0A9A8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015154-4D04-4C8E-8692-84C93DC4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B58E301-EC4C-483C-BC2A-03CF30669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DA360A-30B3-493B-A150-95F10687B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14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6214054-D3EE-4352-985C-C721920D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D54CCD-8D9E-45C6-A250-DB7A9D4D6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9A788-5092-4F56-BC27-14E09EE1B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B79C-4851-4956-88BF-51E3C886A6A8}" type="datetimeFigureOut">
              <a:rPr lang="fr-FR" smtClean="0"/>
              <a:t>30/04/2022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0D5E48-03E0-43AF-8F6A-EDCBD4CB3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17611B-76A9-4969-B7E9-C25A04037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992A1-E61F-41BB-98A3-E5707F18BB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12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7D57A6B1-E971-4B63-90DE-61A0DB765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r="14977"/>
          <a:stretch/>
        </p:blipFill>
        <p:spPr bwMode="auto">
          <a:xfrm>
            <a:off x="2" y="-9053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A287A9-510B-452D-BAD7-7CE7AB70F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3290"/>
            <a:ext cx="9144000" cy="1761062"/>
          </a:xfrm>
        </p:spPr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Exposé sur l’évolution de l’Homme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7A7C30-EEEB-4293-9E90-527FD1DD8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637" y="6158807"/>
            <a:ext cx="5649157" cy="517201"/>
          </a:xfrm>
        </p:spPr>
        <p:txBody>
          <a:bodyPr/>
          <a:lstStyle/>
          <a:p>
            <a:r>
              <a:rPr lang="fr-FR" dirty="0"/>
              <a:t>Classe de CM1 C – M. Alain DONICZKA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A7661186-11EF-4C0E-AC33-86FD33B67B07}"/>
              </a:ext>
            </a:extLst>
          </p:cNvPr>
          <p:cNvSpPr txBox="1">
            <a:spLocks/>
          </p:cNvSpPr>
          <p:nvPr/>
        </p:nvSpPr>
        <p:spPr>
          <a:xfrm>
            <a:off x="10528917" y="6158807"/>
            <a:ext cx="1562469" cy="517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 Mai 2022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316638" y="4438835"/>
            <a:ext cx="3749336" cy="727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i="1" u="sng" dirty="0"/>
              <a:t>Groupe :</a:t>
            </a:r>
          </a:p>
          <a:p>
            <a:pPr algn="l"/>
            <a:r>
              <a:rPr lang="fr-FR" i="1" dirty="0"/>
              <a:t>Léonard JEMINE</a:t>
            </a:r>
          </a:p>
          <a:p>
            <a:pPr algn="l"/>
            <a:r>
              <a:rPr lang="fr-FR" i="1" dirty="0"/>
              <a:t>Léonard VOEGTLIN</a:t>
            </a:r>
          </a:p>
        </p:txBody>
      </p:sp>
      <p:pic>
        <p:nvPicPr>
          <p:cNvPr id="1028" name="Picture 4" descr="Afficher l’image source">
            <a:extLst>
              <a:ext uri="{FF2B5EF4-FFF2-40B4-BE49-F238E27FC236}">
                <a16:creationId xmlns:a16="http://schemas.microsoft.com/office/drawing/2014/main" id="{23DECE16-3972-4B18-B0D2-290954C5C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4" y="147969"/>
            <a:ext cx="1633294" cy="130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BE8B5D9-FB70-4F46-BD5D-D5E531EA67FF}"/>
              </a:ext>
            </a:extLst>
          </p:cNvPr>
          <p:cNvSpPr/>
          <p:nvPr/>
        </p:nvSpPr>
        <p:spPr>
          <a:xfrm>
            <a:off x="90534" y="4650763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EBB0F58-5FF2-4E29-A897-D49A4ED9E184}"/>
              </a:ext>
            </a:extLst>
          </p:cNvPr>
          <p:cNvSpPr/>
          <p:nvPr/>
        </p:nvSpPr>
        <p:spPr>
          <a:xfrm>
            <a:off x="90534" y="4896203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67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752453" y="495300"/>
            <a:ext cx="10415656" cy="49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Grâce aux ossements de crânes retrouvés, avec la technologie et la puissance des ordinateurs d’aujourd’hui, on arrive à savoir à quoi les hommes préhistoriques ressemblaient :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8B22B2C-E49E-4D86-9D67-60726C770108}"/>
              </a:ext>
            </a:extLst>
          </p:cNvPr>
          <p:cNvSpPr txBox="1">
            <a:spLocks/>
          </p:cNvSpPr>
          <p:nvPr/>
        </p:nvSpPr>
        <p:spPr>
          <a:xfrm>
            <a:off x="752453" y="5569666"/>
            <a:ext cx="10415656" cy="49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On voit que les premiers hommes (à gauche) étaient très différents et ressemblaient plus à des singes, alors qu’à droite, les hommes de Néanderthal par exemple nous ressemblent plus !</a:t>
            </a:r>
          </a:p>
        </p:txBody>
      </p:sp>
      <p:pic>
        <p:nvPicPr>
          <p:cNvPr id="12" name="Picture 4" descr="L'ancêtre de l'homme moderne n'était pas seul - BBC News Afrique">
            <a:extLst>
              <a:ext uri="{FF2B5EF4-FFF2-40B4-BE49-F238E27FC236}">
                <a16:creationId xmlns:a16="http://schemas.microsoft.com/office/drawing/2014/main" id="{9FEBE4D9-F054-4E67-AC89-58AA416C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3" y="1753342"/>
            <a:ext cx="5295611" cy="29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F0743429-1D76-409F-8334-FB230A7C8C43}"/>
              </a:ext>
            </a:extLst>
          </p:cNvPr>
          <p:cNvSpPr txBox="1">
            <a:spLocks/>
          </p:cNvSpPr>
          <p:nvPr/>
        </p:nvSpPr>
        <p:spPr>
          <a:xfrm>
            <a:off x="4534290" y="4810624"/>
            <a:ext cx="1606859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National Geographic</a:t>
            </a:r>
          </a:p>
        </p:txBody>
      </p:sp>
      <p:pic>
        <p:nvPicPr>
          <p:cNvPr id="14" name="Picture 2" descr="NÉANDERTAL, L'AUTRE HUMANITÉ. ELLE AURAIT ÉTÉ ANÉANTIE PAR HOMO SAPIENS  VOICI 40 000 ANS – Journalisme d'idées">
            <a:extLst>
              <a:ext uri="{FF2B5EF4-FFF2-40B4-BE49-F238E27FC236}">
                <a16:creationId xmlns:a16="http://schemas.microsoft.com/office/drawing/2014/main" id="{49B72FBB-5B6D-4172-8868-9D554C99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22" y="1600699"/>
            <a:ext cx="50006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6668EE89-4FB0-45E9-BB99-87BAFDE904EB}"/>
              </a:ext>
            </a:extLst>
          </p:cNvPr>
          <p:cNvSpPr txBox="1">
            <a:spLocks/>
          </p:cNvSpPr>
          <p:nvPr/>
        </p:nvSpPr>
        <p:spPr>
          <a:xfrm>
            <a:off x="10341421" y="4889125"/>
            <a:ext cx="1193052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Le Monde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0BB3AE-690C-43C9-9E6E-7EC1B4962C14}"/>
              </a:ext>
            </a:extLst>
          </p:cNvPr>
          <p:cNvSpPr/>
          <p:nvPr/>
        </p:nvSpPr>
        <p:spPr>
          <a:xfrm>
            <a:off x="282957" y="200929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73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752453" y="495299"/>
            <a:ext cx="8036983" cy="1781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On peut aussi imaginer comment évoluera l’Homme dans plusieurs millions d’années :</a:t>
            </a:r>
          </a:p>
          <a:p>
            <a:pPr marL="285750" indent="-285750" algn="just">
              <a:buFontTx/>
              <a:buChar char="-"/>
            </a:pPr>
            <a:r>
              <a:rPr lang="fr-FR" sz="1700" dirty="0"/>
              <a:t>est-ce qu’on aura des grandes oreilles pour mieux entendre ?</a:t>
            </a:r>
          </a:p>
          <a:p>
            <a:pPr marL="285750" indent="-285750" algn="just">
              <a:buFontTx/>
              <a:buChar char="-"/>
            </a:pPr>
            <a:r>
              <a:rPr lang="fr-FR" sz="1700" dirty="0"/>
              <a:t>Ou des yeux dans le dos ?</a:t>
            </a:r>
          </a:p>
          <a:p>
            <a:pPr marL="285750" indent="-285750" algn="just">
              <a:buFontTx/>
              <a:buChar char="-"/>
            </a:pPr>
            <a:r>
              <a:rPr lang="fr-FR" sz="1700" dirty="0"/>
              <a:t>Est-ce qu’on sera plus grands ?</a:t>
            </a:r>
          </a:p>
          <a:p>
            <a:pPr marL="285750" indent="-285750" algn="just">
              <a:buFontTx/>
              <a:buChar char="-"/>
            </a:pPr>
            <a:r>
              <a:rPr lang="fr-FR" sz="1700" dirty="0">
                <a:solidFill>
                  <a:srgbClr val="7030A0"/>
                </a:solidFill>
              </a:rPr>
              <a:t>…et vous, qu’en pensez-vous ?</a:t>
            </a:r>
          </a:p>
        </p:txBody>
      </p:sp>
      <p:pic>
        <p:nvPicPr>
          <p:cNvPr id="5122" name="Picture 2" descr="E.T., Paul, La soupe au choux... Top 5 des plus gentils extraterrestres au  cinéma">
            <a:extLst>
              <a:ext uri="{FF2B5EF4-FFF2-40B4-BE49-F238E27FC236}">
                <a16:creationId xmlns:a16="http://schemas.microsoft.com/office/drawing/2014/main" id="{8470A15E-6FB2-4DEB-980B-9F9E9F819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196" y="2432568"/>
            <a:ext cx="7615336" cy="380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E0327766-FCE1-455A-A638-0BEA02FAB09E}"/>
              </a:ext>
            </a:extLst>
          </p:cNvPr>
          <p:cNvSpPr txBox="1">
            <a:spLocks/>
          </p:cNvSpPr>
          <p:nvPr/>
        </p:nvSpPr>
        <p:spPr>
          <a:xfrm>
            <a:off x="9026440" y="6240236"/>
            <a:ext cx="2558918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Google image film E.T. l’extra terrestre de Steven Spielberg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85C35B-FD0C-409A-AAE5-1E63FE77A8B4}"/>
              </a:ext>
            </a:extLst>
          </p:cNvPr>
          <p:cNvSpPr/>
          <p:nvPr/>
        </p:nvSpPr>
        <p:spPr>
          <a:xfrm>
            <a:off x="251924" y="264250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8460154-8A1A-4ABE-A95F-733A577040FB}"/>
              </a:ext>
            </a:extLst>
          </p:cNvPr>
          <p:cNvSpPr/>
          <p:nvPr/>
        </p:nvSpPr>
        <p:spPr>
          <a:xfrm>
            <a:off x="132075" y="1952486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EB12361-07F8-46A4-970D-949D73B93E88}"/>
              </a:ext>
            </a:extLst>
          </p:cNvPr>
          <p:cNvSpPr/>
          <p:nvPr/>
        </p:nvSpPr>
        <p:spPr>
          <a:xfrm>
            <a:off x="491621" y="1952486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37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493920" y="934786"/>
            <a:ext cx="5207084" cy="1136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Tout a commencé par le BIG BANG, c’est la naissance de l’Univers il y a 13 Milliards d’années.</a:t>
            </a:r>
          </a:p>
        </p:txBody>
      </p:sp>
      <p:pic>
        <p:nvPicPr>
          <p:cNvPr id="2050" name="Picture 2" descr="Afficher l’image source">
            <a:extLst>
              <a:ext uri="{FF2B5EF4-FFF2-40B4-BE49-F238E27FC236}">
                <a16:creationId xmlns:a16="http://schemas.microsoft.com/office/drawing/2014/main" id="{3943075B-3727-49B1-BAC2-ADB717BC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01" y="157065"/>
            <a:ext cx="5323513" cy="28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’image source">
            <a:extLst>
              <a:ext uri="{FF2B5EF4-FFF2-40B4-BE49-F238E27FC236}">
                <a16:creationId xmlns:a16="http://schemas.microsoft.com/office/drawing/2014/main" id="{304A3DD2-2E60-4BD4-ABA5-69C74FA4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400" y="3312365"/>
            <a:ext cx="5328875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A769DDE9-1712-4415-8D2D-F03C16AC0C44}"/>
              </a:ext>
            </a:extLst>
          </p:cNvPr>
          <p:cNvSpPr txBox="1">
            <a:spLocks/>
          </p:cNvSpPr>
          <p:nvPr/>
        </p:nvSpPr>
        <p:spPr>
          <a:xfrm>
            <a:off x="493920" y="4032543"/>
            <a:ext cx="5207084" cy="1890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Les planètes et les étoiles se sont formées et dans notre système solaire, la Terre est juste à la bonne distance du Soleil pour qu’il ne fasse pas trop chaud et pas trop froid, ce qui a permis d’avoir de l’eau liquide à sa surface, et à la vie de se développer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B631AF-09EF-4437-B3C3-DF53AD8225AD}"/>
              </a:ext>
            </a:extLst>
          </p:cNvPr>
          <p:cNvSpPr/>
          <p:nvPr/>
        </p:nvSpPr>
        <p:spPr>
          <a:xfrm>
            <a:off x="183237" y="157065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44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752454" y="495299"/>
            <a:ext cx="5207084" cy="1515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Il y a 3,5 milliards d’année, la vie est d’abord apparue dans l’eau, avec des petites bactéries, puis des animaux plus gros comme les méduses il y a 700 millions d’années.</a:t>
            </a:r>
          </a:p>
          <a:p>
            <a:pPr algn="just"/>
            <a:r>
              <a:rPr lang="fr-FR" sz="1700" dirty="0"/>
              <a:t>Les premiers poissons ont vécu il y a 450 millions d’années.</a:t>
            </a: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A769DDE9-1712-4415-8D2D-F03C16AC0C44}"/>
              </a:ext>
            </a:extLst>
          </p:cNvPr>
          <p:cNvSpPr txBox="1">
            <a:spLocks/>
          </p:cNvSpPr>
          <p:nvPr/>
        </p:nvSpPr>
        <p:spPr>
          <a:xfrm>
            <a:off x="2667800" y="2777578"/>
            <a:ext cx="5207084" cy="651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Ensuite, certains animaux sont sortis de l’eau et se sont adaptés à la vie sur terre, c’est le cas des reptiles et des amphibiens comme les grenouilles.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AE1F7431-363F-429B-8D81-D141DF6FDBB4}"/>
              </a:ext>
            </a:extLst>
          </p:cNvPr>
          <p:cNvSpPr txBox="1">
            <a:spLocks/>
          </p:cNvSpPr>
          <p:nvPr/>
        </p:nvSpPr>
        <p:spPr>
          <a:xfrm>
            <a:off x="4568770" y="5246701"/>
            <a:ext cx="6199843" cy="651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/>
              <a:t>Les dinosaures ont régné sur la terre pendant plus de 200 millions d’années et ont disparu il y a 65 millions d’années, tout ceux qui ont vu Jurassic Park le savent !</a:t>
            </a:r>
          </a:p>
        </p:txBody>
      </p:sp>
      <p:pic>
        <p:nvPicPr>
          <p:cNvPr id="3074" name="Picture 2" descr="Définir le vivant – Les origines de la vie – Retracer la Saga du vivant">
            <a:extLst>
              <a:ext uri="{FF2B5EF4-FFF2-40B4-BE49-F238E27FC236}">
                <a16:creationId xmlns:a16="http://schemas.microsoft.com/office/drawing/2014/main" id="{97C48986-96CF-4B2E-9BCB-BC98C3AD4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69" y="292593"/>
            <a:ext cx="37433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ymbiose et évolution : à l'origine de la cellule eucaryote - Encyclopédie  de l'environnement">
            <a:extLst>
              <a:ext uri="{FF2B5EF4-FFF2-40B4-BE49-F238E27FC236}">
                <a16:creationId xmlns:a16="http://schemas.microsoft.com/office/drawing/2014/main" id="{EA00DB2F-C285-4596-9578-1D6841DC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369" y="2369967"/>
            <a:ext cx="3743325" cy="19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Untitled">
            <a:extLst>
              <a:ext uri="{FF2B5EF4-FFF2-40B4-BE49-F238E27FC236}">
                <a16:creationId xmlns:a16="http://schemas.microsoft.com/office/drawing/2014/main" id="{90687EE7-63B2-47CA-A42D-C31C7DF1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63" y="859632"/>
            <a:ext cx="1745386" cy="12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s Nanotyrannus : des T. rex morts adolescents - Sciences et Avenir">
            <a:extLst>
              <a:ext uri="{FF2B5EF4-FFF2-40B4-BE49-F238E27FC236}">
                <a16:creationId xmlns:a16="http://schemas.microsoft.com/office/drawing/2014/main" id="{2D2BCC34-6CA9-4443-A570-309AFDB5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6" y="3669774"/>
            <a:ext cx="3986088" cy="29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2D20FBF-5C80-423D-8A3B-16A1E3252740}"/>
              </a:ext>
            </a:extLst>
          </p:cNvPr>
          <p:cNvSpPr/>
          <p:nvPr/>
        </p:nvSpPr>
        <p:spPr>
          <a:xfrm>
            <a:off x="140609" y="180640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02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2580666" y="563153"/>
            <a:ext cx="3157768" cy="4149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Enfin, les premiers australopithèques sont apparus il y a 3,2 millions d’années :</a:t>
            </a:r>
          </a:p>
          <a:p>
            <a:pPr algn="just"/>
            <a:endParaRPr lang="fr-FR" sz="1700" dirty="0"/>
          </a:p>
          <a:p>
            <a:pPr algn="just"/>
            <a:r>
              <a:rPr lang="fr-FR" sz="1700" dirty="0"/>
              <a:t>On a longtemps considéré que LUCIE était la plus ancienne australopithèque jamais découverte.</a:t>
            </a:r>
          </a:p>
          <a:p>
            <a:pPr algn="just"/>
            <a:r>
              <a:rPr lang="fr-FR" sz="1700" dirty="0"/>
              <a:t>On a retrouvé ses ossements en Afrique en 1974.</a:t>
            </a:r>
          </a:p>
          <a:p>
            <a:pPr algn="just"/>
            <a:r>
              <a:rPr lang="fr-FR" sz="1700" dirty="0"/>
              <a:t>Elle marchait déjà debout, contrairement aux singes qui s’aident encore beaucoup de leurs bras et mains pour avancer sur le sol</a:t>
            </a:r>
          </a:p>
          <a:p>
            <a:pPr algn="just"/>
            <a:endParaRPr lang="fr-FR" sz="1700" dirty="0"/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726145D-8768-4F16-A759-44E2A8A87C38}"/>
              </a:ext>
            </a:extLst>
          </p:cNvPr>
          <p:cNvSpPr txBox="1">
            <a:spLocks/>
          </p:cNvSpPr>
          <p:nvPr/>
        </p:nvSpPr>
        <p:spPr>
          <a:xfrm>
            <a:off x="9461769" y="6555024"/>
            <a:ext cx="1972994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site les chroniques de l’Histoire</a:t>
            </a:r>
          </a:p>
        </p:txBody>
      </p:sp>
      <p:pic>
        <p:nvPicPr>
          <p:cNvPr id="4100" name="Picture 4" descr="Les Australopithèques - Préhistoire - Les Chroniques de l'Histoire">
            <a:extLst>
              <a:ext uri="{FF2B5EF4-FFF2-40B4-BE49-F238E27FC236}">
                <a16:creationId xmlns:a16="http://schemas.microsoft.com/office/drawing/2014/main" id="{CAB03DD8-BFBE-4C70-B744-335E79FD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8" y="2911574"/>
            <a:ext cx="5104985" cy="364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37CE422-7C8B-4FC8-B219-A0C5244F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9" y="772358"/>
            <a:ext cx="1734203" cy="48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4FEBA3DA-1994-4F80-AB47-5A2A2AE4ED21}"/>
              </a:ext>
            </a:extLst>
          </p:cNvPr>
          <p:cNvSpPr txBox="1">
            <a:spLocks/>
          </p:cNvSpPr>
          <p:nvPr/>
        </p:nvSpPr>
        <p:spPr>
          <a:xfrm>
            <a:off x="1215170" y="4712907"/>
            <a:ext cx="1101902" cy="302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Wikipédia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8DA7C9-DDC4-4F79-81D7-0B683838F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7" t="29482" r="59951" b="13061"/>
          <a:stretch/>
        </p:blipFill>
        <p:spPr>
          <a:xfrm>
            <a:off x="6329778" y="138250"/>
            <a:ext cx="5104985" cy="26783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038CC8-8B06-425A-8EBF-78E087DBC0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4" t="29482" r="62937" b="40485"/>
          <a:stretch/>
        </p:blipFill>
        <p:spPr>
          <a:xfrm>
            <a:off x="2317072" y="5166804"/>
            <a:ext cx="3941496" cy="138549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A60142B-F30F-477F-B5A1-4FD811A4F5B1}"/>
              </a:ext>
            </a:extLst>
          </p:cNvPr>
          <p:cNvSpPr/>
          <p:nvPr/>
        </p:nvSpPr>
        <p:spPr>
          <a:xfrm>
            <a:off x="183237" y="157065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10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670D3F-48EA-463C-A8D1-2E46ABAE1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27" t="24558" r="61505" b="27279"/>
          <a:stretch/>
        </p:blipFill>
        <p:spPr>
          <a:xfrm>
            <a:off x="900449" y="120755"/>
            <a:ext cx="6250456" cy="31164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4A9487-DE9E-403B-9658-6243E4BA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6" t="24253" r="59195" b="20685"/>
          <a:stretch/>
        </p:blipFill>
        <p:spPr>
          <a:xfrm>
            <a:off x="5327779" y="3429000"/>
            <a:ext cx="6774025" cy="330824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6E0AD67-1B32-4061-A9D5-72F3B6AC50AA}"/>
              </a:ext>
            </a:extLst>
          </p:cNvPr>
          <p:cNvSpPr/>
          <p:nvPr/>
        </p:nvSpPr>
        <p:spPr>
          <a:xfrm>
            <a:off x="493920" y="157065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472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489097" y="302349"/>
            <a:ext cx="5207084" cy="720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A chaque étape de l’évolution, l’Homme est devenu plus intelligent et il s’est de plus en plus redressé sur ses jambes :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726145D-8768-4F16-A759-44E2A8A87C38}"/>
              </a:ext>
            </a:extLst>
          </p:cNvPr>
          <p:cNvSpPr txBox="1">
            <a:spLocks/>
          </p:cNvSpPr>
          <p:nvPr/>
        </p:nvSpPr>
        <p:spPr>
          <a:xfrm>
            <a:off x="6703771" y="6195180"/>
            <a:ext cx="1511356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Pinterest</a:t>
            </a:r>
          </a:p>
        </p:txBody>
      </p:sp>
      <p:pic>
        <p:nvPicPr>
          <p:cNvPr id="7170" name="Picture 2" descr="ordiecole.com : la découverte du feu">
            <a:extLst>
              <a:ext uri="{FF2B5EF4-FFF2-40B4-BE49-F238E27FC236}">
                <a16:creationId xmlns:a16="http://schemas.microsoft.com/office/drawing/2014/main" id="{A6C870D5-27A8-4AED-ADDB-C462977D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746" y="495300"/>
            <a:ext cx="2038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ous-titre 2">
            <a:extLst>
              <a:ext uri="{FF2B5EF4-FFF2-40B4-BE49-F238E27FC236}">
                <a16:creationId xmlns:a16="http://schemas.microsoft.com/office/drawing/2014/main" id="{8C01604F-1110-4459-A3D6-137E9D855B0A}"/>
              </a:ext>
            </a:extLst>
          </p:cNvPr>
          <p:cNvSpPr txBox="1">
            <a:spLocks/>
          </p:cNvSpPr>
          <p:nvPr/>
        </p:nvSpPr>
        <p:spPr>
          <a:xfrm>
            <a:off x="9613844" y="2381250"/>
            <a:ext cx="1972994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ordiécole.com</a:t>
            </a:r>
          </a:p>
        </p:txBody>
      </p:sp>
      <p:pic>
        <p:nvPicPr>
          <p:cNvPr id="7176" name="Picture 8" descr="Grotte de Lascaux — Wikipédia">
            <a:extLst>
              <a:ext uri="{FF2B5EF4-FFF2-40B4-BE49-F238E27FC236}">
                <a16:creationId xmlns:a16="http://schemas.microsoft.com/office/drawing/2014/main" id="{5E60EB0A-D940-4EA8-AE95-9F23C13DD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96" y="3129747"/>
            <a:ext cx="3217262" cy="21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384D1B22-233F-459F-AEEF-595ADEEDA034}"/>
              </a:ext>
            </a:extLst>
          </p:cNvPr>
          <p:cNvSpPr txBox="1">
            <a:spLocks/>
          </p:cNvSpPr>
          <p:nvPr/>
        </p:nvSpPr>
        <p:spPr>
          <a:xfrm>
            <a:off x="10236422" y="5267826"/>
            <a:ext cx="1526491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</a:t>
            </a:r>
            <a:r>
              <a:rPr lang="fr-FR" sz="900" i="1" dirty="0" err="1"/>
              <a:t>wikipedia</a:t>
            </a:r>
            <a:r>
              <a:rPr lang="fr-FR" sz="900" i="1" dirty="0"/>
              <a:t> Grotte de Lascaux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01B741A-2FD0-466E-8B06-4355BEE9BFBE}"/>
              </a:ext>
            </a:extLst>
          </p:cNvPr>
          <p:cNvGrpSpPr/>
          <p:nvPr/>
        </p:nvGrpSpPr>
        <p:grpSpPr>
          <a:xfrm>
            <a:off x="2431341" y="946905"/>
            <a:ext cx="5206167" cy="5248275"/>
            <a:chOff x="2431341" y="946905"/>
            <a:chExt cx="5206167" cy="5248275"/>
          </a:xfrm>
        </p:grpSpPr>
        <p:pic>
          <p:nvPicPr>
            <p:cNvPr id="7174" name="Picture 6" descr="Séquence la préhistoire - La Classe de Myli Breizh | Préhistoire, Homme  préhistorique, Chronologie histoire">
              <a:extLst>
                <a:ext uri="{FF2B5EF4-FFF2-40B4-BE49-F238E27FC236}">
                  <a16:creationId xmlns:a16="http://schemas.microsoft.com/office/drawing/2014/main" id="{BB9887D5-7363-49FC-8E5E-78533D39F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433" y="946905"/>
              <a:ext cx="5172075" cy="5248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FD5CB5-829F-433D-BFF7-DAA0DBE581B0}"/>
                </a:ext>
              </a:extLst>
            </p:cNvPr>
            <p:cNvSpPr/>
            <p:nvPr/>
          </p:nvSpPr>
          <p:spPr>
            <a:xfrm>
              <a:off x="3586579" y="5699464"/>
              <a:ext cx="958788" cy="4957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0B4978-6B79-49CC-BC25-1EEE7D03B9EC}"/>
                </a:ext>
              </a:extLst>
            </p:cNvPr>
            <p:cNvSpPr/>
            <p:nvPr/>
          </p:nvSpPr>
          <p:spPr>
            <a:xfrm>
              <a:off x="5549675" y="5114602"/>
              <a:ext cx="1028678" cy="50085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67F11F-7575-44B6-A40A-C1A3280D3C62}"/>
                </a:ext>
              </a:extLst>
            </p:cNvPr>
            <p:cNvSpPr/>
            <p:nvPr/>
          </p:nvSpPr>
          <p:spPr>
            <a:xfrm>
              <a:off x="6578353" y="4989250"/>
              <a:ext cx="1028678" cy="77235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2DF87F-7EFD-4F72-858F-2D500B6B1D1F}"/>
                </a:ext>
              </a:extLst>
            </p:cNvPr>
            <p:cNvSpPr/>
            <p:nvPr/>
          </p:nvSpPr>
          <p:spPr>
            <a:xfrm>
              <a:off x="2502015" y="5512270"/>
              <a:ext cx="1028678" cy="24933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EF052E9-650F-4EA4-8DFC-6FACE61B2038}"/>
                </a:ext>
              </a:extLst>
            </p:cNvPr>
            <p:cNvSpPr txBox="1"/>
            <p:nvPr/>
          </p:nvSpPr>
          <p:spPr>
            <a:xfrm>
              <a:off x="2431341" y="5512270"/>
              <a:ext cx="9510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C’est Lucie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DEAD40-7FB0-4C24-BD6A-7C1E83BEDB1A}"/>
                </a:ext>
              </a:extLst>
            </p:cNvPr>
            <p:cNvSpPr/>
            <p:nvPr/>
          </p:nvSpPr>
          <p:spPr>
            <a:xfrm>
              <a:off x="4560410" y="5541411"/>
              <a:ext cx="958788" cy="36968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E3D93584-8CDA-40CD-95E9-53CFAAB17F67}"/>
              </a:ext>
            </a:extLst>
          </p:cNvPr>
          <p:cNvSpPr/>
          <p:nvPr/>
        </p:nvSpPr>
        <p:spPr>
          <a:xfrm>
            <a:off x="183237" y="157065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745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752453" y="495300"/>
            <a:ext cx="8036983" cy="49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Voici quelques exemples d’outils différents créés par les hommes préhistoriques :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3EB59978-5F09-4158-9455-83F768C18A97}"/>
              </a:ext>
            </a:extLst>
          </p:cNvPr>
          <p:cNvSpPr txBox="1">
            <a:spLocks/>
          </p:cNvSpPr>
          <p:nvPr/>
        </p:nvSpPr>
        <p:spPr>
          <a:xfrm>
            <a:off x="10773537" y="6510374"/>
            <a:ext cx="1630787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images google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313CB555-CD5D-4633-A659-E5D0E90F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19" y="1369381"/>
            <a:ext cx="1905000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7CE2684C-9A50-47A9-B392-0F167410A8F0}"/>
              </a:ext>
            </a:extLst>
          </p:cNvPr>
          <p:cNvSpPr txBox="1">
            <a:spLocks/>
          </p:cNvSpPr>
          <p:nvPr/>
        </p:nvSpPr>
        <p:spPr>
          <a:xfrm>
            <a:off x="752453" y="5048250"/>
            <a:ext cx="2665450" cy="1086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Les cailloux en silex, pour faire des couteaux ou des pointes de flèches, ou allumer du feu</a:t>
            </a:r>
          </a:p>
        </p:txBody>
      </p:sp>
      <p:pic>
        <p:nvPicPr>
          <p:cNvPr id="5132" name="Picture 12" descr="Afficher l’image source">
            <a:extLst>
              <a:ext uri="{FF2B5EF4-FFF2-40B4-BE49-F238E27FC236}">
                <a16:creationId xmlns:a16="http://schemas.microsoft.com/office/drawing/2014/main" id="{F1E79765-F0F7-47A1-AAB9-C44AC983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61787" y="1866547"/>
            <a:ext cx="3602076" cy="224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65DF1A93-213A-474B-8817-041AF85449F4}"/>
              </a:ext>
            </a:extLst>
          </p:cNvPr>
          <p:cNvSpPr txBox="1">
            <a:spLocks/>
          </p:cNvSpPr>
          <p:nvPr/>
        </p:nvSpPr>
        <p:spPr>
          <a:xfrm>
            <a:off x="4735568" y="5039372"/>
            <a:ext cx="1910848" cy="1323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Des harpons en os</a:t>
            </a:r>
          </a:p>
          <a:p>
            <a:pPr algn="just"/>
            <a:r>
              <a:rPr lang="fr-FR" sz="1700" dirty="0"/>
              <a:t>Les os sont aussi utilisés pour faire des aiguilles pour coudre</a:t>
            </a:r>
          </a:p>
        </p:txBody>
      </p:sp>
      <p:pic>
        <p:nvPicPr>
          <p:cNvPr id="5134" name="Picture 14" descr="Afficher l’image source">
            <a:extLst>
              <a:ext uri="{FF2B5EF4-FFF2-40B4-BE49-F238E27FC236}">
                <a16:creationId xmlns:a16="http://schemas.microsoft.com/office/drawing/2014/main" id="{069AF031-F266-4E00-B1E3-4EB7A6E8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06" y="1463005"/>
            <a:ext cx="3152683" cy="31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ous-titre 2">
            <a:extLst>
              <a:ext uri="{FF2B5EF4-FFF2-40B4-BE49-F238E27FC236}">
                <a16:creationId xmlns:a16="http://schemas.microsoft.com/office/drawing/2014/main" id="{A8EE84F8-D5C1-4189-BAE7-70ED030CD4FC}"/>
              </a:ext>
            </a:extLst>
          </p:cNvPr>
          <p:cNvSpPr txBox="1">
            <a:spLocks/>
          </p:cNvSpPr>
          <p:nvPr/>
        </p:nvSpPr>
        <p:spPr>
          <a:xfrm>
            <a:off x="8251125" y="5039371"/>
            <a:ext cx="1910848" cy="793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La pierre pour faire des armes lourdes, ou des haches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E999182-1AF9-4BBD-8A3B-859474523CE8}"/>
              </a:ext>
            </a:extLst>
          </p:cNvPr>
          <p:cNvSpPr/>
          <p:nvPr/>
        </p:nvSpPr>
        <p:spPr>
          <a:xfrm>
            <a:off x="5662825" y="6388665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0EC14E-038B-4B97-B659-746C8CDE9538}"/>
              </a:ext>
            </a:extLst>
          </p:cNvPr>
          <p:cNvSpPr/>
          <p:nvPr/>
        </p:nvSpPr>
        <p:spPr>
          <a:xfrm>
            <a:off x="1872819" y="6398421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8D1C47E-DDA4-4F64-9919-97EBDB3B1327}"/>
              </a:ext>
            </a:extLst>
          </p:cNvPr>
          <p:cNvSpPr/>
          <p:nvPr/>
        </p:nvSpPr>
        <p:spPr>
          <a:xfrm>
            <a:off x="9213134" y="6398421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4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L'histoire évolutive du genre Homo | Lelivrescolaire.fr">
            <a:extLst>
              <a:ext uri="{FF2B5EF4-FFF2-40B4-BE49-F238E27FC236}">
                <a16:creationId xmlns:a16="http://schemas.microsoft.com/office/drawing/2014/main" id="{DF1864C8-C8B8-43C0-87C3-F0D06FAD8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77" y="1136341"/>
            <a:ext cx="4507834" cy="45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4744BDC8-99A4-4E54-B01B-AC524D998407}"/>
              </a:ext>
            </a:extLst>
          </p:cNvPr>
          <p:cNvSpPr txBox="1">
            <a:spLocks/>
          </p:cNvSpPr>
          <p:nvPr/>
        </p:nvSpPr>
        <p:spPr>
          <a:xfrm>
            <a:off x="752453" y="495300"/>
            <a:ext cx="8036983" cy="499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700" dirty="0"/>
              <a:t>La taille et la forme du crane et donc du cerveau a aussi beaucoup évolué :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0327766-FCE1-455A-A638-0BEA02FAB09E}"/>
              </a:ext>
            </a:extLst>
          </p:cNvPr>
          <p:cNvSpPr txBox="1">
            <a:spLocks/>
          </p:cNvSpPr>
          <p:nvPr/>
        </p:nvSpPr>
        <p:spPr>
          <a:xfrm>
            <a:off x="3473873" y="5689886"/>
            <a:ext cx="1466966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lelivrescolaire.fr</a:t>
            </a:r>
          </a:p>
        </p:txBody>
      </p:sp>
      <p:pic>
        <p:nvPicPr>
          <p:cNvPr id="5128" name="Picture 8" descr="Ce2-Cm1-Cm2 de l'École Payen-Bacquet - Pelves - 1ères traces de vie">
            <a:extLst>
              <a:ext uri="{FF2B5EF4-FFF2-40B4-BE49-F238E27FC236}">
                <a16:creationId xmlns:a16="http://schemas.microsoft.com/office/drawing/2014/main" id="{B886C527-B2D2-4BEF-9F82-6B6991E0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39813"/>
            <a:ext cx="5268247" cy="35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3EB59978-5F09-4158-9455-83F768C18A97}"/>
              </a:ext>
            </a:extLst>
          </p:cNvPr>
          <p:cNvSpPr txBox="1">
            <a:spLocks/>
          </p:cNvSpPr>
          <p:nvPr/>
        </p:nvSpPr>
        <p:spPr>
          <a:xfrm>
            <a:off x="9510689" y="5258621"/>
            <a:ext cx="1630787" cy="347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900" i="1" dirty="0"/>
              <a:t>Source – http://payen-bacquet.legtux.org/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40303B3-FDF5-48E6-8754-0EA1FF8059A3}"/>
              </a:ext>
            </a:extLst>
          </p:cNvPr>
          <p:cNvSpPr/>
          <p:nvPr/>
        </p:nvSpPr>
        <p:spPr>
          <a:xfrm>
            <a:off x="282957" y="200929"/>
            <a:ext cx="239697" cy="223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12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D50CC7E-EC7D-4E0E-BE00-36B055435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3" t="39570" r="62653" b="15783"/>
          <a:stretch/>
        </p:blipFill>
        <p:spPr>
          <a:xfrm>
            <a:off x="3984764" y="2715208"/>
            <a:ext cx="8147642" cy="39787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792A8D-F37A-4626-8399-E2C60E3AB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6" t="31632" r="61811" b="16122"/>
          <a:stretch/>
        </p:blipFill>
        <p:spPr>
          <a:xfrm>
            <a:off x="615908" y="264250"/>
            <a:ext cx="5844076" cy="325235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F27019B-9827-4250-82CD-253831FD81A0}"/>
              </a:ext>
            </a:extLst>
          </p:cNvPr>
          <p:cNvSpPr/>
          <p:nvPr/>
        </p:nvSpPr>
        <p:spPr>
          <a:xfrm>
            <a:off x="251924" y="264250"/>
            <a:ext cx="239697" cy="2239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64407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534</Words>
  <Application>Microsoft Office PowerPoint</Application>
  <PresentationFormat>Grand écran</PresentationFormat>
  <Paragraphs>43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Exposé sur l’évolution de l’Homme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Exposé sur l’évolution de l’Homme</dc:title>
  <dc:creator>Pierre-Michel JEMINE</dc:creator>
  <cp:lastModifiedBy>Pierre-Michel JEMINE</cp:lastModifiedBy>
  <cp:revision>17</cp:revision>
  <dcterms:created xsi:type="dcterms:W3CDTF">2022-04-21T08:38:00Z</dcterms:created>
  <dcterms:modified xsi:type="dcterms:W3CDTF">2022-04-30T08:58:46Z</dcterms:modified>
</cp:coreProperties>
</file>