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9" r:id="rId7"/>
    <p:sldId id="262" r:id="rId8"/>
    <p:sldId id="263" r:id="rId9"/>
    <p:sldId id="260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Pag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7" descr="Cover-TextureForeGround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4BAFD-A75C-8347-85FA-E3C3E942BF11}" type="datetime1">
              <a:rPr lang="fr-FR"/>
              <a:pPr>
                <a:defRPr/>
              </a:pPr>
              <a:t>28/02/2018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F9506-EB38-294E-BE36-6E59405A608A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75" y="2305050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0" descr="parAv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8222">
            <a:off x="6797675" y="538163"/>
            <a:ext cx="18081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703EA-A920-324A-B120-D3738626FE5A}" type="datetime1">
              <a:rPr lang="fr-FR"/>
              <a:pPr>
                <a:defRPr/>
              </a:pPr>
              <a:t>28/02/2018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33CAA-75F7-D046-9BE9-BB68FA5C30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itlePag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5663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3536A-2C18-3E49-9991-01D71EA45867}" type="datetime1">
              <a:rPr lang="fr-FR"/>
              <a:pPr>
                <a:defRPr/>
              </a:pPr>
              <a:t>28/02/2018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8BA74-56AB-7149-8F0F-B70A135161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TitlePag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parAv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8222">
            <a:off x="6835775" y="279400"/>
            <a:ext cx="169545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5663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2" descr="parAv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85255">
            <a:off x="2865438" y="3182938"/>
            <a:ext cx="16970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D529E-7571-D34C-BA5B-EB1BCA3E1D28}" type="datetime1">
              <a:rPr lang="fr-FR"/>
              <a:pPr>
                <a:defRPr/>
              </a:pPr>
              <a:t>28/02/2018</a:t>
            </a:fld>
            <a:endParaRPr lang="fr-FR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6A250-19F6-8F47-9E70-9076177593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TitlePag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226911">
            <a:off x="4944943" y="3620297"/>
            <a:ext cx="3474720" cy="2307326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9C5F-A641-3E45-952E-6FBB0425CC8F}" type="datetime1">
              <a:rPr lang="fr-FR"/>
              <a:pPr>
                <a:defRPr/>
              </a:pPr>
              <a:t>28/02/2018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B3B44-A88C-2949-9C66-A1206B000E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TitlePag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parAv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8222">
            <a:off x="7427913" y="2619375"/>
            <a:ext cx="15811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pictureStamp-Fram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2260">
            <a:off x="6338888" y="604838"/>
            <a:ext cx="1611312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pictureStamp-Fram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2260">
            <a:off x="4891088" y="985838"/>
            <a:ext cx="1611312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226911">
            <a:off x="591446" y="3603822"/>
            <a:ext cx="3346642" cy="2183322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26364-9991-184A-82C7-4BB1A932CC89}" type="datetime1">
              <a:rPr lang="fr-FR"/>
              <a:pPr>
                <a:defRPr/>
              </a:pPr>
              <a:t>28/02/2018</a:t>
            </a:fld>
            <a:endParaRPr lang="fr-F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49B1E-7900-4846-9452-9CFECFC2D7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A462B-667B-EA4D-9506-8240BEAE95EC}" type="datetime1">
              <a:rPr lang="fr-FR"/>
              <a:pPr>
                <a:defRPr/>
              </a:pPr>
              <a:t>28/02/2018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08BF-0086-8640-A39C-0710C04D6E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513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3744-B87B-BF4B-820B-85AF2A58A641}" type="datetime1">
              <a:rPr lang="fr-FR"/>
              <a:pPr>
                <a:defRPr/>
              </a:pPr>
              <a:t>28/02/2018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DEE35-1891-1B45-B1DB-55399AF87C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 descr="Black-tailed_gull.jpg"/>
          <p:cNvPicPr>
            <a:picLocks noChangeAspect="1"/>
          </p:cNvPicPr>
          <p:nvPr userDrawn="1"/>
        </p:nvPicPr>
        <p:blipFill>
          <a:blip r:embed="rId3">
            <a:alphaModFix amt="15000"/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85125" y="381000"/>
            <a:ext cx="8025475" cy="6026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F8D9-F61A-B446-BECE-2BA8C78D5DF5}" type="datetime1">
              <a:rPr lang="fr-FR"/>
              <a:pPr>
                <a:defRPr/>
              </a:pPr>
              <a:t>28/02/2018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E71DF-E546-3D4D-9A7D-CB700951AE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itlePag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9" descr="pictureStamp-Fram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66660">
            <a:off x="5138738" y="600075"/>
            <a:ext cx="16097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pictureStamp-Fram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29776">
            <a:off x="2073275" y="555625"/>
            <a:ext cx="16097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pictureStamp-Fram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1790">
            <a:off x="3592513" y="936625"/>
            <a:ext cx="1609725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AA258-783A-8145-9BE1-C47828E858E2}" type="datetime1">
              <a:rPr lang="fr-FR"/>
              <a:pPr>
                <a:defRPr/>
              </a:pPr>
              <a:t>28/02/2018</a:t>
            </a:fld>
            <a:endParaRPr lang="fr-FR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CCB5E-B0D1-3343-A955-5F7C14AB17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/>
          <a:lstStyle>
            <a:lvl1pPr marL="0" indent="0" algn="ctr"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BC3A5-6D1F-E844-AC99-C0D9080C4218}" type="datetime1">
              <a:rPr lang="fr-FR"/>
              <a:pPr>
                <a:defRPr/>
              </a:pPr>
              <a:t>28/02/2018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B8DBB-39AC-0847-814F-7F240AA1D3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EA6D2-5174-4B43-A285-2B8AD4EBF7DB}" type="datetime1">
              <a:rPr lang="fr-FR"/>
              <a:pPr>
                <a:defRPr/>
              </a:pPr>
              <a:t>28/02/2018</a:t>
            </a:fld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A802-E605-D54A-BFF3-79A8F56BFD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44709-D1AF-FF44-A54E-E18FC8530851}" type="datetime1">
              <a:rPr lang="fr-FR"/>
              <a:pPr>
                <a:defRPr/>
              </a:pPr>
              <a:t>28/02/2018</a:t>
            </a:fld>
            <a:endParaRPr lang="fr-F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95E5-4024-934F-9978-317AE0897F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4C2A3-42D2-AE4D-8BED-95439C3DA3CE}" type="datetime1">
              <a:rPr lang="fr-FR"/>
              <a:pPr>
                <a:defRPr/>
              </a:pPr>
              <a:t>28/02/2018</a:t>
            </a:fld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BFA3-3F1D-964B-858F-B843CF54E9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BF39-7037-F945-B30F-924B53A02E88}" type="datetime1">
              <a:rPr lang="fr-FR"/>
              <a:pPr>
                <a:defRPr/>
              </a:pPr>
              <a:t>28/02/2018</a:t>
            </a:fld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00034-067C-A940-BBBD-4ED4A4351F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75" y="2305050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3ACAF-1EC6-804D-A4B5-F17FC1D392E7}" type="datetime1">
              <a:rPr lang="fr-FR"/>
              <a:pPr>
                <a:defRPr/>
              </a:pPr>
              <a:t>28/02/2018</a:t>
            </a:fld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72D7C-B6E9-1C4F-9EC1-A7167B6EBB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95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715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1500" y="19050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95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47A41B-FCD6-8547-8401-F8EF2306BA34}" type="datetime1">
              <a:rPr lang="fr-FR"/>
              <a:pPr>
                <a:defRPr/>
              </a:pPr>
              <a:t>28/02/2018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538" y="6159500"/>
            <a:ext cx="1050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FD42C4-4D66-2B4C-BA5C-1B57DCFDDD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9pPr>
    </p:titleStyle>
    <p:bodyStyle>
      <a:lvl1pPr marL="457200" indent="-457200" algn="l" rtl="0" fontAlgn="base">
        <a:spcBef>
          <a:spcPct val="0"/>
        </a:spcBef>
        <a:spcAft>
          <a:spcPts val="2000"/>
        </a:spcAft>
        <a:buFont typeface="Wingdings 2" charset="2"/>
        <a:buChar char="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914400" indent="-457200" algn="l" rtl="0" fontAlgn="base">
        <a:spcBef>
          <a:spcPct val="0"/>
        </a:spcBef>
        <a:spcAft>
          <a:spcPts val="1000"/>
        </a:spcAft>
        <a:buClr>
          <a:schemeClr val="bg2"/>
        </a:buClr>
        <a:buFont typeface="Wingdings 2" charset="2"/>
        <a:buChar char="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371600" indent="-457200" algn="l" rtl="0" fontAlgn="base">
        <a:spcBef>
          <a:spcPct val="0"/>
        </a:spcBef>
        <a:spcAft>
          <a:spcPts val="1000"/>
        </a:spcAft>
        <a:buFont typeface="Wingdings 2" charset="2"/>
        <a:buChar char="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828800" indent="-457200" algn="l" rtl="0" fontAlgn="base">
        <a:spcBef>
          <a:spcPct val="0"/>
        </a:spcBef>
        <a:spcAft>
          <a:spcPts val="1000"/>
        </a:spcAft>
        <a:buClr>
          <a:schemeClr val="bg2"/>
        </a:buClr>
        <a:buFont typeface="Wingdings 2" charset="2"/>
        <a:buChar char="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286000" indent="-457200" algn="l" rtl="0" fontAlgn="base">
        <a:spcBef>
          <a:spcPct val="0"/>
        </a:spcBef>
        <a:spcAft>
          <a:spcPts val="1000"/>
        </a:spcAft>
        <a:buFont typeface="Wingdings 2" charset="2"/>
        <a:buChar char="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fr/url?sa=i&amp;rct=j&amp;q=&amp;esrc=s&amp;source=imgres&amp;cd=&amp;cad=rja&amp;uact=8&amp;ved=2ahUKEwi_0Nz0_8jZAhXB6RQKHezlBxYQjRx6BAgAEAY&amp;url=https%3A%2F%2Fbooknode.com%2Fjonathan_livingston_le_goeland_02112&amp;psig=AOvVaw1YlBUP648bNM3dKMz6m8tk&amp;ust=151992068310815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fr/url?sa=i&amp;rct=j&amp;q=&amp;esrc=s&amp;source=images&amp;cd=&amp;cad=rja&amp;uact=8&amp;ved=2ahUKEwj70IO0nMjZAhUP_qQKHUmlCfAQjRx6BAgAEAY&amp;url=https://en.wikipedia.org/wiki/File:Gull_ca_usa.jpg&amp;psig=AOvVaw01ttyXatQrWF0CJzcF8XzQ&amp;ust=1519893948796098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3" descr="Black-tailed_gull.jpg"/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>
            <a:fillRect/>
          </a:stretch>
        </p:blipFill>
        <p:spPr bwMode="auto">
          <a:xfrm>
            <a:off x="838200" y="533400"/>
            <a:ext cx="8305800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re 1"/>
          <p:cNvSpPr>
            <a:spLocks noGrp="1"/>
          </p:cNvSpPr>
          <p:nvPr>
            <p:ph type="ctrTitle"/>
          </p:nvPr>
        </p:nvSpPr>
        <p:spPr>
          <a:xfrm>
            <a:off x="571500" y="1676400"/>
            <a:ext cx="8001000" cy="2424113"/>
          </a:xfrm>
        </p:spPr>
        <p:txBody>
          <a:bodyPr/>
          <a:lstStyle/>
          <a:p>
            <a:r>
              <a:rPr lang="fr-FR" smtClean="0"/>
              <a:t>Le Goéland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sz="1500" dirty="0" smtClean="0"/>
              <a:t>Sébastien</a:t>
            </a:r>
          </a:p>
          <a:p>
            <a:pPr>
              <a:lnSpc>
                <a:spcPct val="80000"/>
              </a:lnSpc>
            </a:pPr>
            <a:r>
              <a:rPr lang="fr-FR" sz="1500" dirty="0" smtClean="0"/>
              <a:t>Lucie Berger</a:t>
            </a:r>
          </a:p>
          <a:p>
            <a:pPr>
              <a:lnSpc>
                <a:spcPct val="80000"/>
              </a:lnSpc>
            </a:pPr>
            <a:r>
              <a:rPr lang="fr-FR" sz="1500" dirty="0" smtClean="0"/>
              <a:t>CM1c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Reproduction, nidification</a:t>
            </a:r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le nid, placé à terre au sommet d'un rocher affleurant souvent au large ou à proximité d'un promotoire de bord de falaise</a:t>
            </a:r>
          </a:p>
          <a:p>
            <a:r>
              <a:rPr lang="fr-FR" smtClean="0"/>
              <a:t>monticule d'algues sèches, d'herbes et d'autres végétaux. </a:t>
            </a:r>
          </a:p>
          <a:p>
            <a:r>
              <a:rPr lang="fr-FR" smtClean="0"/>
              <a:t>en avril, la femelle y pond 3 oeufs qui sont couvés pendant 27 à 29 jours. </a:t>
            </a:r>
          </a:p>
          <a:p>
            <a:r>
              <a:rPr lang="fr-FR" smtClean="0"/>
              <a:t>les petits s'envolent au bout de 7 ou 8 semaines.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9025" y="274638"/>
            <a:ext cx="7272338" cy="792162"/>
          </a:xfrm>
        </p:spPr>
        <p:txBody>
          <a:bodyPr>
            <a:normAutofit fontScale="90000"/>
          </a:bodyPr>
          <a:lstStyle/>
          <a:p>
            <a:r>
              <a:rPr lang="fr-FR" sz="4900" smtClean="0"/>
              <a:t>Goéland de mer : distribution</a:t>
            </a:r>
          </a:p>
        </p:txBody>
      </p:sp>
      <p:sp>
        <p:nvSpPr>
          <p:cNvPr id="28675" name="Image 4"/>
          <p:cNvSpPr>
            <a:spLocks noChangeAspect="1"/>
          </p:cNvSpPr>
          <p:nvPr/>
        </p:nvSpPr>
        <p:spPr bwMode="auto">
          <a:xfrm>
            <a:off x="1524000" y="1143000"/>
            <a:ext cx="65151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 descr="Capture d’écran 2018-02-21 à 21.19.20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3400" y="1066800"/>
            <a:ext cx="8305800" cy="5641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re 4"/>
          <p:cNvSpPr>
            <a:spLocks noGrp="1"/>
          </p:cNvSpPr>
          <p:nvPr>
            <p:ph type="title"/>
          </p:nvPr>
        </p:nvSpPr>
        <p:spPr>
          <a:xfrm>
            <a:off x="0" y="0"/>
            <a:ext cx="10548664" cy="5040560"/>
          </a:xfrm>
        </p:spPr>
        <p:txBody>
          <a:bodyPr/>
          <a:lstStyle/>
          <a:p>
            <a:pPr algn="l"/>
            <a:r>
              <a:rPr lang="fr-FR" sz="3200" b="1" dirty="0" smtClean="0"/>
              <a:t>  LIVRE OÙ </a:t>
            </a:r>
            <a:r>
              <a:rPr lang="fr-FR" sz="3200" b="1" dirty="0" smtClean="0"/>
              <a:t>LE HÉROS EST </a:t>
            </a:r>
            <a:r>
              <a:rPr lang="fr-FR" sz="3200" b="1" dirty="0" smtClean="0"/>
              <a:t>UN GOÉLAND :</a:t>
            </a:r>
            <a:br>
              <a:rPr lang="fr-FR" sz="3200" b="1" dirty="0" smtClean="0"/>
            </a:br>
            <a:r>
              <a:rPr lang="fr-FR" sz="3600" b="1" smtClean="0"/>
              <a:t/>
            </a:r>
            <a:br>
              <a:rPr lang="fr-FR" sz="3600" b="1" smtClean="0"/>
            </a:br>
            <a:r>
              <a:rPr lang="fr-FR" sz="2800" b="1" smtClean="0"/>
              <a:t>- </a:t>
            </a:r>
            <a:r>
              <a:rPr lang="fr-FR" sz="2800" b="1" dirty="0" smtClean="0"/>
              <a:t>« Jonathan </a:t>
            </a:r>
            <a:r>
              <a:rPr lang="fr-FR" sz="2800" b="1" dirty="0" smtClean="0"/>
              <a:t>Livingston le </a:t>
            </a:r>
            <a:r>
              <a:rPr lang="fr-FR" sz="2800" b="1" smtClean="0"/>
              <a:t>goéland » de </a:t>
            </a:r>
            <a:r>
              <a:rPr lang="fr-FR" sz="2800" b="1" dirty="0" smtClean="0"/>
              <a:t>Richard </a:t>
            </a:r>
            <a:r>
              <a:rPr lang="fr-FR" sz="2800" b="1" dirty="0" smtClean="0"/>
              <a:t>Bach.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/>
              <a:t/>
            </a:r>
            <a:br>
              <a:rPr lang="fr-FR" sz="3600" b="1" dirty="0" smtClean="0"/>
            </a:br>
            <a:endParaRPr lang="fr-FR" sz="36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Résultat de recherche d'imag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3140968"/>
            <a:ext cx="2160240" cy="3461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Goéland</a:t>
            </a: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Espèces d’oiseaux marins</a:t>
            </a:r>
          </a:p>
          <a:p>
            <a:r>
              <a:rPr lang="fr-FR" smtClean="0"/>
              <a:t>Ordre: Charadriiformes</a:t>
            </a:r>
          </a:p>
          <a:p>
            <a:r>
              <a:rPr lang="fr-FR" smtClean="0"/>
              <a:t>Famille: Laridés</a:t>
            </a:r>
          </a:p>
          <a:p>
            <a:r>
              <a:rPr lang="fr-FR" smtClean="0"/>
              <a:t>Genre: Larus</a:t>
            </a:r>
          </a:p>
          <a:p>
            <a:r>
              <a:rPr lang="fr-FR" smtClean="0"/>
              <a:t>Famille des Laridés: 100 espèces</a:t>
            </a:r>
          </a:p>
          <a:p>
            <a:pPr lvl="1"/>
            <a:r>
              <a:rPr lang="fr-FR" smtClean="0"/>
              <a:t>Goéland marin</a:t>
            </a:r>
          </a:p>
          <a:p>
            <a:pPr lvl="1"/>
            <a:r>
              <a:rPr lang="fr-FR" smtClean="0"/>
              <a:t>Goéland argenté</a:t>
            </a:r>
          </a:p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smtClean="0"/>
              <a:t>Désignation; étymologie du nom Goéland</a:t>
            </a: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  <a:p>
            <a:r>
              <a:rPr lang="fr-FR" smtClean="0"/>
              <a:t>la langue française, ainsi que la catalane et l'occitane, font la distinction de nomenclature entre « mouettes » et « goélands »</a:t>
            </a:r>
          </a:p>
          <a:p>
            <a:r>
              <a:rPr lang="fr-FR" smtClean="0"/>
              <a:t>un goéland est une grosse mouette.</a:t>
            </a:r>
          </a:p>
          <a:p>
            <a:r>
              <a:rPr lang="fr-FR" smtClean="0"/>
              <a:t>vient du breton </a:t>
            </a:r>
            <a:r>
              <a:rPr lang="fr-FR" i="1" smtClean="0"/>
              <a:t>gwelan</a:t>
            </a:r>
            <a:r>
              <a:rPr lang="fr-FR" smtClean="0"/>
              <a:t> ou </a:t>
            </a:r>
            <a:r>
              <a:rPr lang="fr-FR" i="1" smtClean="0"/>
              <a:t>gouelañ</a:t>
            </a:r>
            <a:r>
              <a:rPr lang="fr-FR" smtClean="0"/>
              <a:t> signifie  « pleurer »</a:t>
            </a:r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Description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Bef>
                <a:spcPts val="0"/>
              </a:spcBef>
              <a:buFont typeface="Wingdings 2" pitchFamily="18" charset="2"/>
              <a:buChar char=""/>
              <a:defRPr/>
            </a:pPr>
            <a:r>
              <a:rPr dirty="0" smtClean="0">
                <a:ea typeface="+mn-ea"/>
                <a:cs typeface="+mn-cs"/>
              </a:rPr>
              <a:t>oiseaux de taille moyenne ou grande </a:t>
            </a:r>
            <a:endParaRPr lang="fr-FR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buFont typeface="Wingdings 2" pitchFamily="18" charset="2"/>
              <a:buChar char=""/>
              <a:defRPr/>
            </a:pPr>
            <a:r>
              <a:rPr dirty="0" smtClean="0">
                <a:ea typeface="+mn-ea"/>
                <a:cs typeface="+mn-cs"/>
              </a:rPr>
              <a:t>gris ou blancs, avec souvent des marques noires sur la tête ou les ailes. </a:t>
            </a:r>
            <a:endParaRPr lang="fr-FR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buFont typeface="Wingdings 2" pitchFamily="18" charset="2"/>
              <a:buChar char=""/>
              <a:defRPr/>
            </a:pPr>
            <a:r>
              <a:rPr lang="fr-FR" dirty="0" smtClean="0">
                <a:ea typeface="+mn-ea"/>
                <a:cs typeface="+mn-cs"/>
              </a:rPr>
              <a:t>bec</a:t>
            </a:r>
            <a:r>
              <a:rPr dirty="0" smtClean="0">
                <a:ea typeface="+mn-ea"/>
                <a:cs typeface="+mn-cs"/>
              </a:rPr>
              <a:t> long et épais, pieds palmés. Les pattes sont de couleur verte, jaune, rose ou rouge.</a:t>
            </a:r>
          </a:p>
          <a:p>
            <a:pPr fontAlgn="auto">
              <a:spcBef>
                <a:spcPts val="0"/>
              </a:spcBef>
              <a:buFont typeface="Wingdings 2" pitchFamily="18" charset="2"/>
              <a:buChar char=""/>
              <a:defRPr/>
            </a:pPr>
            <a:r>
              <a:rPr lang="fr-FR" dirty="0" smtClean="0">
                <a:ea typeface="+mn-ea"/>
                <a:cs typeface="+mn-cs"/>
              </a:rPr>
              <a:t>l</a:t>
            </a:r>
            <a:r>
              <a:rPr dirty="0" smtClean="0">
                <a:ea typeface="+mn-ea"/>
                <a:cs typeface="+mn-cs"/>
              </a:rPr>
              <a:t>es jeunes, souvent nommés « grisards », ont un plumage mêlant le brun, le beige, le gris et le blanc ; ils mettent de deux à quatre ans pour acquérir, progressivement, le plumage adulte complet</a:t>
            </a:r>
          </a:p>
          <a:p>
            <a:pPr fontAlgn="auto">
              <a:spcBef>
                <a:spcPts val="0"/>
              </a:spcBef>
              <a:buFont typeface="Wingdings 2" pitchFamily="18" charset="2"/>
              <a:buChar char=""/>
              <a:defRPr/>
            </a:pPr>
            <a:endParaRPr lang="fr-FR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Biométrie: goéland marin</a:t>
            </a:r>
          </a:p>
        </p:txBody>
      </p:sp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  <a:p>
            <a:r>
              <a:rPr lang="fr-FR" smtClean="0"/>
              <a:t>Taille : 79 cm</a:t>
            </a:r>
          </a:p>
          <a:p>
            <a:r>
              <a:rPr lang="fr-FR" smtClean="0"/>
              <a:t>Envergure : 152 à 167 cm.</a:t>
            </a:r>
          </a:p>
          <a:p>
            <a:r>
              <a:rPr lang="fr-FR" smtClean="0"/>
              <a:t>Poids : 1150 à 2150 g</a:t>
            </a:r>
          </a:p>
          <a:p>
            <a:r>
              <a:rPr lang="fr-FR" smtClean="0"/>
              <a:t>Longévité : 20 ans</a:t>
            </a:r>
          </a:p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associée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258094"/>
            <a:ext cx="5638800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Habitat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sz="2200" smtClean="0"/>
              <a:t>les goélands sont presque tous côtiers ou insulaires, s'aventurant rarement en haute mer. </a:t>
            </a:r>
          </a:p>
          <a:p>
            <a:pPr>
              <a:lnSpc>
                <a:spcPct val="80000"/>
              </a:lnSpc>
            </a:pPr>
            <a:r>
              <a:rPr lang="fr-FR" sz="2200" smtClean="0"/>
              <a:t>on peut également trouver ces oiseaux dans des villes traversées par des fleuves ou rivières à faible débit.</a:t>
            </a:r>
          </a:p>
          <a:p>
            <a:pPr>
              <a:lnSpc>
                <a:spcPct val="80000"/>
              </a:lnSpc>
            </a:pPr>
            <a:r>
              <a:rPr lang="fr-FR" sz="2200" smtClean="0"/>
              <a:t>les goélands argentés privilégient les corniches escarpées des falaises</a:t>
            </a:r>
          </a:p>
          <a:p>
            <a:pPr>
              <a:lnSpc>
                <a:spcPct val="80000"/>
              </a:lnSpc>
            </a:pPr>
            <a:r>
              <a:rPr lang="fr-FR" sz="2200" smtClean="0"/>
              <a:t>le goéland marin choisit un espace plus restreint et une plus grande dispersion. </a:t>
            </a:r>
          </a:p>
          <a:p>
            <a:pPr lvl="1">
              <a:lnSpc>
                <a:spcPct val="80000"/>
              </a:lnSpc>
            </a:pPr>
            <a:r>
              <a:rPr lang="fr-FR" sz="2000" smtClean="0"/>
              <a:t>sommet d'un gros rocher au large d'une côte </a:t>
            </a:r>
          </a:p>
          <a:p>
            <a:pPr lvl="1">
              <a:lnSpc>
                <a:spcPct val="80000"/>
              </a:lnSpc>
            </a:pPr>
            <a:r>
              <a:rPr lang="fr-FR" sz="2000" smtClean="0"/>
              <a:t>l'extrémité d'un promontoire rocheux.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Comportement</a:t>
            </a:r>
          </a:p>
        </p:txBody>
      </p:sp>
      <p:sp>
        <p:nvSpPr>
          <p:cNvPr id="2560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le goéland marin vagabonde le long des côtes en hiver, à peu de distance de sa zone de reproduction. Toutefois, certains individus gagnent la Méditerranée en longeant les côtes de l'Espagne.</a:t>
            </a:r>
            <a:br>
              <a:rPr lang="fr-FR" smtClean="0"/>
            </a:br>
            <a:endParaRPr lang="fr-FR" smtClean="0"/>
          </a:p>
          <a:p>
            <a:r>
              <a:rPr lang="fr-FR" b="1" smtClean="0"/>
              <a:t>Le vol : </a:t>
            </a:r>
            <a:r>
              <a:rPr lang="fr-FR" smtClean="0"/>
              <a:t>Un vol plus lent avec un battement d'aile plus puissant que celui des grands goélands.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Alimentation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sz="2200" smtClean="0"/>
              <a:t>la plupart sont omnivores</a:t>
            </a:r>
          </a:p>
          <a:p>
            <a:pPr>
              <a:lnSpc>
                <a:spcPct val="80000"/>
              </a:lnSpc>
            </a:pPr>
            <a:r>
              <a:rPr lang="fr-FR" sz="2200" smtClean="0"/>
              <a:t>le goéland marin a un comportement de prédateur beaucoup plus marqué que la plupart des autres goélands </a:t>
            </a:r>
          </a:p>
          <a:p>
            <a:pPr>
              <a:lnSpc>
                <a:spcPct val="80000"/>
              </a:lnSpc>
            </a:pPr>
            <a:r>
              <a:rPr lang="fr-FR" sz="2200" smtClean="0"/>
              <a:t>se nourrissent d'oiseaux, de poissons, gibier d’eau en hiver  </a:t>
            </a:r>
          </a:p>
          <a:p>
            <a:pPr>
              <a:lnSpc>
                <a:spcPct val="80000"/>
              </a:lnSpc>
            </a:pPr>
            <a:r>
              <a:rPr lang="fr-FR" sz="2200" smtClean="0"/>
              <a:t>Il suit également en groupe les chalutiers, s'emparant des poissons et des déchets rejetés par dessus bord. `</a:t>
            </a:r>
          </a:p>
          <a:p>
            <a:pPr>
              <a:lnSpc>
                <a:spcPct val="80000"/>
              </a:lnSpc>
            </a:pPr>
            <a:r>
              <a:rPr lang="fr-FR" sz="2200" smtClean="0"/>
              <a:t>grand amateur d'ordures et de charognes qu'il mange dans les décharges et sur les plages.</a:t>
            </a:r>
          </a:p>
          <a:p>
            <a:pPr>
              <a:lnSpc>
                <a:spcPct val="80000"/>
              </a:lnSpc>
            </a:pPr>
            <a:r>
              <a:rPr lang="fr-FR" sz="2200" smtClean="0"/>
              <a:t>certaines espèces de Goélands sont capables de digérer des os de tailles considérables.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127</TotalTime>
  <Words>397</Words>
  <Application>Microsoft Office PowerPoint</Application>
  <PresentationFormat>Affichage à l'écran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Travelogue</vt:lpstr>
      <vt:lpstr>Le Goéland</vt:lpstr>
      <vt:lpstr>Goéland</vt:lpstr>
      <vt:lpstr>Désignation; étymologie du nom Goéland</vt:lpstr>
      <vt:lpstr>Description</vt:lpstr>
      <vt:lpstr>Biométrie: goéland marin</vt:lpstr>
      <vt:lpstr>Diapositive 6</vt:lpstr>
      <vt:lpstr>Habitat</vt:lpstr>
      <vt:lpstr>Comportement</vt:lpstr>
      <vt:lpstr>Alimentation</vt:lpstr>
      <vt:lpstr>Reproduction, nidification</vt:lpstr>
      <vt:lpstr>Goéland de mer : distribution</vt:lpstr>
      <vt:lpstr>  LIVRE OÙ LE HÉROS EST UN GOÉLAND :  - « Jonathan Livingston le goéland » de Richard Bach.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Goéland</dc:title>
  <dc:creator>Gigi Nono</dc:creator>
  <cp:lastModifiedBy>Alain</cp:lastModifiedBy>
  <cp:revision>23</cp:revision>
  <dcterms:created xsi:type="dcterms:W3CDTF">2018-02-21T20:17:30Z</dcterms:created>
  <dcterms:modified xsi:type="dcterms:W3CDTF">2018-02-28T16:12:19Z</dcterms:modified>
</cp:coreProperties>
</file>