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4" r:id="rId11"/>
    <p:sldId id="265" r:id="rId12"/>
    <p:sldId id="266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FFFFFF"/>
    <a:srgbClr val="B51F0B"/>
    <a:srgbClr val="66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A1612-21A3-4FC4-8E7C-0849B8FD04FB}" v="184" dt="2022-04-24T10:21:37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8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1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05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97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06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69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74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9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52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4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2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6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5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2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494C-DA43-42A0-A014-75E043553FCD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E6C46F-7A8D-4992-83C6-77AE9855B4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5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BE0CF-B178-40F6-BF42-A8E7FBE1E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325" y="1295396"/>
            <a:ext cx="4495801" cy="2286002"/>
          </a:xfrm>
        </p:spPr>
        <p:txBody>
          <a:bodyPr anchor="t">
            <a:normAutofit/>
          </a:bodyPr>
          <a:lstStyle/>
          <a:p>
            <a:pPr algn="l"/>
            <a:r>
              <a:rPr lang="fr-FR" sz="4800" dirty="0">
                <a:solidFill>
                  <a:srgbClr val="C00000"/>
                </a:solidFill>
              </a:rPr>
              <a:t>Jules Ferry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63D691-8950-4D39-93FA-3CC78B228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322" y="3962399"/>
            <a:ext cx="4495801" cy="914400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solidFill>
                  <a:srgbClr val="C00000">
                    <a:alpha val="55000"/>
                  </a:srgbClr>
                </a:solidFill>
              </a:rPr>
              <a:t>P</a:t>
            </a:r>
            <a:r>
              <a:rPr lang="fr-FR" sz="2000" dirty="0">
                <a:solidFill>
                  <a:srgbClr val="FF0000">
                    <a:alpha val="55000"/>
                  </a:srgbClr>
                </a:solidFill>
              </a:rPr>
              <a:t>a</a:t>
            </a:r>
            <a:r>
              <a:rPr lang="fr-FR" sz="2000" dirty="0">
                <a:solidFill>
                  <a:srgbClr val="FFC000">
                    <a:alpha val="55000"/>
                  </a:srgbClr>
                </a:solidFill>
              </a:rPr>
              <a:t>r</a:t>
            </a:r>
            <a:r>
              <a:rPr lang="fr-FR" sz="2000" dirty="0">
                <a:solidFill>
                  <a:srgbClr val="7030A0">
                    <a:alpha val="55000"/>
                  </a:srgbClr>
                </a:solidFill>
              </a:rPr>
              <a:t> </a:t>
            </a:r>
            <a:r>
              <a:rPr lang="fr-FR" sz="2000" dirty="0">
                <a:solidFill>
                  <a:srgbClr val="FFFF00">
                    <a:alpha val="55000"/>
                  </a:srgbClr>
                </a:solidFill>
              </a:rPr>
              <a:t>A</a:t>
            </a:r>
            <a:r>
              <a:rPr lang="fr-FR" sz="2000" dirty="0">
                <a:solidFill>
                  <a:srgbClr val="92D050">
                    <a:alpha val="55000"/>
                  </a:srgbClr>
                </a:solidFill>
              </a:rPr>
              <a:t>l</a:t>
            </a:r>
            <a:r>
              <a:rPr lang="fr-FR" sz="2000" dirty="0">
                <a:solidFill>
                  <a:srgbClr val="00B050">
                    <a:alpha val="55000"/>
                  </a:srgbClr>
                </a:solidFill>
              </a:rPr>
              <a:t>i</a:t>
            </a:r>
            <a:r>
              <a:rPr lang="fr-FR" sz="2000" dirty="0">
                <a:solidFill>
                  <a:srgbClr val="00B0F0">
                    <a:alpha val="55000"/>
                  </a:srgbClr>
                </a:solidFill>
              </a:rPr>
              <a:t>c</a:t>
            </a:r>
            <a:r>
              <a:rPr lang="fr-FR" sz="2000" dirty="0">
                <a:solidFill>
                  <a:srgbClr val="0070C0">
                    <a:alpha val="55000"/>
                  </a:srgbClr>
                </a:solidFill>
              </a:rPr>
              <a:t>e</a:t>
            </a:r>
            <a:r>
              <a:rPr lang="fr-FR" sz="2000" dirty="0">
                <a:solidFill>
                  <a:srgbClr val="7030A0">
                    <a:alpha val="55000"/>
                  </a:srgbClr>
                </a:solidFill>
              </a:rPr>
              <a:t> </a:t>
            </a:r>
            <a:r>
              <a:rPr lang="fr-FR" sz="2000" dirty="0">
                <a:solidFill>
                  <a:srgbClr val="002060">
                    <a:alpha val="55000"/>
                  </a:srgbClr>
                </a:solidFill>
              </a:rPr>
              <a:t>e</a:t>
            </a:r>
            <a:r>
              <a:rPr lang="fr-FR" sz="2000" dirty="0">
                <a:solidFill>
                  <a:srgbClr val="7030A0">
                    <a:alpha val="55000"/>
                  </a:srgbClr>
                </a:solidFill>
              </a:rPr>
              <a:t>t</a:t>
            </a:r>
            <a:r>
              <a:rPr lang="fr-FR" sz="2000" dirty="0">
                <a:solidFill>
                  <a:srgbClr val="C00000">
                    <a:alpha val="55000"/>
                  </a:srgbClr>
                </a:solidFill>
              </a:rPr>
              <a:t> </a:t>
            </a:r>
            <a:r>
              <a:rPr lang="fr-FR" sz="2000" dirty="0" err="1">
                <a:solidFill>
                  <a:srgbClr val="C00000">
                    <a:alpha val="55000"/>
                  </a:srgbClr>
                </a:solidFill>
              </a:rPr>
              <a:t>L</a:t>
            </a:r>
            <a:r>
              <a:rPr lang="fr-FR" sz="2000" dirty="0" err="1">
                <a:solidFill>
                  <a:srgbClr val="FF0000">
                    <a:alpha val="55000"/>
                  </a:srgbClr>
                </a:solidFill>
              </a:rPr>
              <a:t>é</a:t>
            </a:r>
            <a:r>
              <a:rPr lang="fr-FR" sz="2000" dirty="0" err="1">
                <a:solidFill>
                  <a:srgbClr val="FFC000">
                    <a:alpha val="55000"/>
                  </a:srgbClr>
                </a:solidFill>
              </a:rPr>
              <a:t>o</a:t>
            </a:r>
            <a:r>
              <a:rPr lang="fr-FR" sz="2000" dirty="0" err="1">
                <a:solidFill>
                  <a:srgbClr val="FFFF00">
                    <a:alpha val="55000"/>
                  </a:srgbClr>
                </a:solidFill>
              </a:rPr>
              <a:t>n</a:t>
            </a:r>
            <a:r>
              <a:rPr lang="fr-FR" sz="2000" dirty="0" err="1">
                <a:solidFill>
                  <a:srgbClr val="92D050">
                    <a:alpha val="55000"/>
                  </a:srgbClr>
                </a:solidFill>
              </a:rPr>
              <a:t>i</a:t>
            </a:r>
            <a:r>
              <a:rPr lang="fr-FR" sz="2000" dirty="0" err="1">
                <a:solidFill>
                  <a:srgbClr val="00B050">
                    <a:alpha val="55000"/>
                  </a:srgbClr>
                </a:solidFill>
              </a:rPr>
              <a:t>l</a:t>
            </a:r>
            <a:r>
              <a:rPr lang="fr-FR" sz="2000" dirty="0" err="1">
                <a:solidFill>
                  <a:srgbClr val="00B0F0">
                    <a:alpha val="55000"/>
                  </a:srgbClr>
                </a:solidFill>
              </a:rPr>
              <a:t>l</a:t>
            </a:r>
            <a:r>
              <a:rPr lang="fr-FR" sz="2000" dirty="0" err="1">
                <a:solidFill>
                  <a:srgbClr val="0070C0">
                    <a:alpha val="55000"/>
                  </a:srgbClr>
                </a:solidFill>
              </a:rPr>
              <a:t>e</a:t>
            </a:r>
            <a:r>
              <a:rPr lang="fr-FR" sz="2000" dirty="0">
                <a:solidFill>
                  <a:srgbClr val="0070C0">
                    <a:alpha val="55000"/>
                  </a:srgbClr>
                </a:solidFill>
              </a:rPr>
              <a:t> </a:t>
            </a:r>
            <a:r>
              <a:rPr lang="fr-FR" sz="2000" dirty="0">
                <a:solidFill>
                  <a:srgbClr val="002060">
                    <a:alpha val="55000"/>
                  </a:srgbClr>
                </a:solidFill>
              </a:rPr>
              <a:t>.</a:t>
            </a:r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BFF99733-75C8-470D-9F9E-F98D5AF67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 r="2" b="20933"/>
          <a:stretch/>
        </p:blipFill>
        <p:spPr bwMode="auto">
          <a:xfrm>
            <a:off x="6619874" y="990598"/>
            <a:ext cx="465772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98B78-601D-47C3-B9D3-C8C6E8E0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74" y="1882667"/>
            <a:ext cx="3810000" cy="3505200"/>
          </a:xfrm>
        </p:spPr>
        <p:txBody>
          <a:bodyPr anchor="t">
            <a:normAutofit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8AC8A5-D4C3-43D8-8916-339D6F2D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7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000" dirty="0">
              <a:solidFill>
                <a:srgbClr val="00B0F0">
                  <a:alpha val="55000"/>
                </a:srgbClr>
              </a:solidFill>
            </a:endParaRPr>
          </a:p>
          <a:p>
            <a:endParaRPr lang="fr-FR" sz="2000" dirty="0">
              <a:solidFill>
                <a:srgbClr val="0070C0">
                  <a:alpha val="55000"/>
                </a:srgbClr>
              </a:solidFill>
            </a:endParaRPr>
          </a:p>
        </p:txBody>
      </p:sp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D60173D0-53DB-4CA2-8360-519C8D88E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2772886"/>
            <a:ext cx="3810000" cy="26149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B3EF02A-0637-4405-93BC-E847CE1C855A}"/>
              </a:ext>
            </a:extLst>
          </p:cNvPr>
          <p:cNvSpPr txBox="1"/>
          <p:nvPr/>
        </p:nvSpPr>
        <p:spPr>
          <a:xfrm>
            <a:off x="5215663" y="1731454"/>
            <a:ext cx="56387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030A0"/>
                </a:solidFill>
              </a:rPr>
              <a:t>Quand est né Jules Ferry 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030A0"/>
                </a:solidFill>
              </a:rPr>
              <a:t>Quand est mort Jules Ferry 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030A0"/>
                </a:solidFill>
              </a:rPr>
              <a:t>De quelle membre fait parti Jules Ferry?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030A0"/>
                </a:solidFill>
              </a:rPr>
              <a:t>Comment s’appelle l’école que Jules Ferry a rendu obligatoire?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030A0"/>
                </a:solidFill>
              </a:rPr>
              <a:t>En quelle année est-il maire?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030A0"/>
                </a:solidFill>
              </a:rPr>
              <a:t>A quoi il était opposant?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7030A0"/>
                </a:solidFill>
              </a:rPr>
              <a:t>A quelle date sa statue a-t-elle été construite?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1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nte, fleur, orchidée&#10;&#10;Description générée automatiquement">
            <a:extLst>
              <a:ext uri="{FF2B5EF4-FFF2-40B4-BE49-F238E27FC236}">
                <a16:creationId xmlns:a16="http://schemas.microsoft.com/office/drawing/2014/main" id="{0CD0E334-5560-4399-A2F6-B173358D4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 r="-2" b="3261"/>
          <a:stretch/>
        </p:blipFill>
        <p:spPr>
          <a:xfrm>
            <a:off x="20" y="3272810"/>
            <a:ext cx="5745687" cy="3585182"/>
          </a:xfrm>
          <a:custGeom>
            <a:avLst/>
            <a:gdLst/>
            <a:ahLst/>
            <a:cxnLst/>
            <a:rect l="l" t="t" r="r" b="b"/>
            <a:pathLst>
              <a:path w="5745707" h="3585182">
                <a:moveTo>
                  <a:pt x="2926451" y="215"/>
                </a:moveTo>
                <a:cubicBezTo>
                  <a:pt x="3232053" y="-4312"/>
                  <a:pt x="3536934" y="62841"/>
                  <a:pt x="3854783" y="199329"/>
                </a:cubicBezTo>
                <a:cubicBezTo>
                  <a:pt x="4411062" y="438201"/>
                  <a:pt x="4692860" y="928614"/>
                  <a:pt x="5059364" y="1649431"/>
                </a:cubicBezTo>
                <a:cubicBezTo>
                  <a:pt x="5100306" y="1729970"/>
                  <a:pt x="5141506" y="1809862"/>
                  <a:pt x="5181433" y="1887084"/>
                </a:cubicBezTo>
                <a:cubicBezTo>
                  <a:pt x="5397713" y="2305972"/>
                  <a:pt x="5601931" y="2701628"/>
                  <a:pt x="5693581" y="3075346"/>
                </a:cubicBezTo>
                <a:cubicBezTo>
                  <a:pt x="5726442" y="3209322"/>
                  <a:pt x="5743911" y="3336841"/>
                  <a:pt x="5745707" y="3461881"/>
                </a:cubicBezTo>
                <a:lnTo>
                  <a:pt x="5742296" y="3585182"/>
                </a:lnTo>
                <a:lnTo>
                  <a:pt x="252483" y="3585182"/>
                </a:lnTo>
                <a:lnTo>
                  <a:pt x="41523" y="3585182"/>
                </a:lnTo>
                <a:lnTo>
                  <a:pt x="0" y="3585182"/>
                </a:lnTo>
                <a:lnTo>
                  <a:pt x="0" y="3381173"/>
                </a:lnTo>
                <a:lnTo>
                  <a:pt x="0" y="3325874"/>
                </a:lnTo>
                <a:lnTo>
                  <a:pt x="0" y="2216622"/>
                </a:lnTo>
                <a:lnTo>
                  <a:pt x="41502" y="2023225"/>
                </a:lnTo>
                <a:cubicBezTo>
                  <a:pt x="68783" y="1923742"/>
                  <a:pt x="101601" y="1826103"/>
                  <a:pt x="139935" y="1730491"/>
                </a:cubicBezTo>
                <a:cubicBezTo>
                  <a:pt x="294359" y="1345325"/>
                  <a:pt x="522318" y="1179549"/>
                  <a:pt x="982463" y="870138"/>
                </a:cubicBezTo>
                <a:cubicBezTo>
                  <a:pt x="1093468" y="795528"/>
                  <a:pt x="1208278" y="718309"/>
                  <a:pt x="1329043" y="631051"/>
                </a:cubicBezTo>
                <a:cubicBezTo>
                  <a:pt x="1905771" y="214420"/>
                  <a:pt x="2417113" y="7761"/>
                  <a:pt x="2926451" y="215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D2B3A2-ECF3-4A8C-9A32-5D51B69F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179" y="3857250"/>
            <a:ext cx="5340114" cy="1146946"/>
          </a:xfrm>
        </p:spPr>
        <p:txBody>
          <a:bodyPr anchor="b">
            <a:normAutofit fontScale="90000"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Merci de votre attention</a:t>
            </a:r>
            <a:r>
              <a:rPr lang="fr-FR" sz="36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5F5FB-1677-40F7-B4A7-077FAD36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179" y="4521124"/>
            <a:ext cx="5340114" cy="1680138"/>
          </a:xfrm>
        </p:spPr>
        <p:txBody>
          <a:bodyPr>
            <a:normAutofit lnSpcReduction="10000"/>
          </a:bodyPr>
          <a:lstStyle/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                                                                                                 </a:t>
            </a:r>
          </a:p>
        </p:txBody>
      </p:sp>
      <p:pic>
        <p:nvPicPr>
          <p:cNvPr id="7" name="Image 6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3A67A9C4-BB13-4F67-B09F-D6B7B2900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r="23712" b="3"/>
          <a:stretch/>
        </p:blipFill>
        <p:spPr>
          <a:xfrm>
            <a:off x="20" y="-12"/>
            <a:ext cx="3365241" cy="2866416"/>
          </a:xfrm>
          <a:custGeom>
            <a:avLst/>
            <a:gdLst/>
            <a:ahLst/>
            <a:cxnLst/>
            <a:rect l="l" t="t" r="r" b="b"/>
            <a:pathLst>
              <a:path w="3365261" h="2866416">
                <a:moveTo>
                  <a:pt x="0" y="0"/>
                </a:moveTo>
                <a:lnTo>
                  <a:pt x="3326672" y="0"/>
                </a:lnTo>
                <a:lnTo>
                  <a:pt x="3329674" y="9070"/>
                </a:lnTo>
                <a:cubicBezTo>
                  <a:pt x="3343270" y="65235"/>
                  <a:pt x="3352771" y="124075"/>
                  <a:pt x="3358496" y="186324"/>
                </a:cubicBezTo>
                <a:cubicBezTo>
                  <a:pt x="3382453" y="446775"/>
                  <a:pt x="3338627" y="747125"/>
                  <a:pt x="3292183" y="1065127"/>
                </a:cubicBezTo>
                <a:cubicBezTo>
                  <a:pt x="3283584" y="1123764"/>
                  <a:pt x="3274756" y="1184404"/>
                  <a:pt x="3266242" y="1245398"/>
                </a:cubicBezTo>
                <a:cubicBezTo>
                  <a:pt x="3189979" y="1791308"/>
                  <a:pt x="3117147" y="2170172"/>
                  <a:pt x="2811190" y="2450912"/>
                </a:cubicBezTo>
                <a:cubicBezTo>
                  <a:pt x="2345008" y="2878670"/>
                  <a:pt x="1828692" y="2969399"/>
                  <a:pt x="1084777" y="2754207"/>
                </a:cubicBezTo>
                <a:cubicBezTo>
                  <a:pt x="987414" y="2726031"/>
                  <a:pt x="896129" y="2702923"/>
                  <a:pt x="807878" y="2680610"/>
                </a:cubicBezTo>
                <a:cubicBezTo>
                  <a:pt x="442033" y="2588039"/>
                  <a:pt x="258011" y="2534175"/>
                  <a:pt x="72661" y="2322881"/>
                </a:cubicBezTo>
                <a:lnTo>
                  <a:pt x="0" y="2229725"/>
                </a:lnTo>
                <a:close/>
              </a:path>
            </a:pathLst>
          </a:custGeom>
        </p:spPr>
      </p:pic>
      <p:pic>
        <p:nvPicPr>
          <p:cNvPr id="9" name="Image 8" descr="Une image contenant très coloré&#10;&#10;Description générée automatiquement">
            <a:extLst>
              <a:ext uri="{FF2B5EF4-FFF2-40B4-BE49-F238E27FC236}">
                <a16:creationId xmlns:a16="http://schemas.microsoft.com/office/drawing/2014/main" id="{2F9E20CC-73F9-4D10-9036-1510F3EE2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-6" b="-6"/>
          <a:stretch/>
        </p:blipFill>
        <p:spPr>
          <a:xfrm>
            <a:off x="3821829" y="623466"/>
            <a:ext cx="2687154" cy="2687367"/>
          </a:xfrm>
          <a:custGeom>
            <a:avLst/>
            <a:gdLst/>
            <a:ahLst/>
            <a:cxnLst/>
            <a:rect l="l" t="t" r="r" b="b"/>
            <a:pathLst>
              <a:path w="2687154" h="2687367">
                <a:moveTo>
                  <a:pt x="1454785" y="1063"/>
                </a:moveTo>
                <a:cubicBezTo>
                  <a:pt x="1693423" y="9010"/>
                  <a:pt x="1914118" y="61442"/>
                  <a:pt x="2099467" y="156432"/>
                </a:cubicBezTo>
                <a:cubicBezTo>
                  <a:pt x="2244525" y="230806"/>
                  <a:pt x="2365442" y="329654"/>
                  <a:pt x="2458804" y="450248"/>
                </a:cubicBezTo>
                <a:cubicBezTo>
                  <a:pt x="2558369" y="578936"/>
                  <a:pt x="2626417" y="732204"/>
                  <a:pt x="2660972" y="905889"/>
                </a:cubicBezTo>
                <a:cubicBezTo>
                  <a:pt x="2697613" y="1090060"/>
                  <a:pt x="2695800" y="1283803"/>
                  <a:pt x="2655506" y="1481541"/>
                </a:cubicBezTo>
                <a:cubicBezTo>
                  <a:pt x="2616405" y="1674071"/>
                  <a:pt x="2540272" y="1864400"/>
                  <a:pt x="2435396" y="2032054"/>
                </a:cubicBezTo>
                <a:cubicBezTo>
                  <a:pt x="2328740" y="2202615"/>
                  <a:pt x="2197165" y="2345340"/>
                  <a:pt x="2044455" y="2456196"/>
                </a:cubicBezTo>
                <a:cubicBezTo>
                  <a:pt x="1888342" y="2569490"/>
                  <a:pt x="1716998" y="2643732"/>
                  <a:pt x="1535162" y="2676769"/>
                </a:cubicBezTo>
                <a:cubicBezTo>
                  <a:pt x="1352034" y="2710042"/>
                  <a:pt x="1231880" y="2663095"/>
                  <a:pt x="998745" y="2562316"/>
                </a:cubicBezTo>
                <a:cubicBezTo>
                  <a:pt x="942516" y="2537996"/>
                  <a:pt x="884339" y="2512855"/>
                  <a:pt x="820897" y="2487849"/>
                </a:cubicBezTo>
                <a:cubicBezTo>
                  <a:pt x="336177" y="2296751"/>
                  <a:pt x="94710" y="2040959"/>
                  <a:pt x="13464" y="1632596"/>
                </a:cubicBezTo>
                <a:cubicBezTo>
                  <a:pt x="-39858" y="1364587"/>
                  <a:pt x="70857" y="1140721"/>
                  <a:pt x="245794" y="829771"/>
                </a:cubicBezTo>
                <a:cubicBezTo>
                  <a:pt x="265343" y="795032"/>
                  <a:pt x="284584" y="760348"/>
                  <a:pt x="303156" y="726784"/>
                </a:cubicBezTo>
                <a:cubicBezTo>
                  <a:pt x="403973" y="544832"/>
                  <a:pt x="499217" y="372996"/>
                  <a:pt x="615094" y="249099"/>
                </a:cubicBezTo>
                <a:cubicBezTo>
                  <a:pt x="725868" y="130651"/>
                  <a:pt x="847530" y="64671"/>
                  <a:pt x="1009614" y="35223"/>
                </a:cubicBezTo>
                <a:cubicBezTo>
                  <a:pt x="1161959" y="7543"/>
                  <a:pt x="1311603" y="-3704"/>
                  <a:pt x="1454785" y="1063"/>
                </a:cubicBezTo>
                <a:close/>
              </a:path>
            </a:pathLst>
          </a:custGeom>
        </p:spPr>
      </p:pic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310F2038-58B5-4DA1-BE26-26CE94FAA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" r="-3" b="-3"/>
          <a:stretch/>
        </p:blipFill>
        <p:spPr bwMode="auto">
          <a:xfrm>
            <a:off x="7111608" y="12"/>
            <a:ext cx="4011734" cy="2646947"/>
          </a:xfrm>
          <a:custGeom>
            <a:avLst/>
            <a:gdLst/>
            <a:ahLst/>
            <a:cxnLst/>
            <a:rect l="l" t="t" r="r" b="b"/>
            <a:pathLst>
              <a:path w="4011734" h="2646947">
                <a:moveTo>
                  <a:pt x="169207" y="0"/>
                </a:moveTo>
                <a:lnTo>
                  <a:pt x="3717700" y="0"/>
                </a:lnTo>
                <a:lnTo>
                  <a:pt x="3722961" y="7075"/>
                </a:lnTo>
                <a:cubicBezTo>
                  <a:pt x="3759881" y="62336"/>
                  <a:pt x="3793606" y="118918"/>
                  <a:pt x="3824060" y="176721"/>
                </a:cubicBezTo>
                <a:cubicBezTo>
                  <a:pt x="3948545" y="413080"/>
                  <a:pt x="4011734" y="659312"/>
                  <a:pt x="4011734" y="908578"/>
                </a:cubicBezTo>
                <a:cubicBezTo>
                  <a:pt x="4011734" y="1159615"/>
                  <a:pt x="3910924" y="1306223"/>
                  <a:pt x="3701126" y="1588134"/>
                </a:cubicBezTo>
                <a:cubicBezTo>
                  <a:pt x="3650506" y="1656124"/>
                  <a:pt x="3598163" y="1726474"/>
                  <a:pt x="3544617" y="1803828"/>
                </a:cubicBezTo>
                <a:cubicBezTo>
                  <a:pt x="3135436" y="2394813"/>
                  <a:pt x="2696213" y="2646947"/>
                  <a:pt x="2076029" y="2646947"/>
                </a:cubicBezTo>
                <a:cubicBezTo>
                  <a:pt x="1669002" y="2646947"/>
                  <a:pt x="1370360" y="2441546"/>
                  <a:pt x="961179" y="2128254"/>
                </a:cubicBezTo>
                <a:cubicBezTo>
                  <a:pt x="915468" y="2093247"/>
                  <a:pt x="869754" y="2058662"/>
                  <a:pt x="825505" y="2025257"/>
                </a:cubicBezTo>
                <a:cubicBezTo>
                  <a:pt x="585662" y="1843981"/>
                  <a:pt x="359162" y="1672742"/>
                  <a:pt x="208421" y="1486825"/>
                </a:cubicBezTo>
                <a:cubicBezTo>
                  <a:pt x="64309" y="1309091"/>
                  <a:pt x="0" y="1130767"/>
                  <a:pt x="0" y="908578"/>
                </a:cubicBezTo>
                <a:cubicBezTo>
                  <a:pt x="0" y="630123"/>
                  <a:pt x="41538" y="365716"/>
                  <a:pt x="120793" y="12687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5A69F-A76B-4E3D-ADBA-CA8F31B3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01724"/>
            <a:ext cx="3581399" cy="1216153"/>
          </a:xfrm>
        </p:spPr>
        <p:txBody>
          <a:bodyPr anchor="t">
            <a:normAutofit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FE211-AF73-4C51-BB5E-EA7DBE4C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3429000"/>
            <a:ext cx="3581399" cy="2376055"/>
          </a:xfrm>
        </p:spPr>
        <p:txBody>
          <a:bodyPr>
            <a:normAutofit fontScale="25000" lnSpcReduction="20000"/>
          </a:bodyPr>
          <a:lstStyle/>
          <a:p>
            <a:r>
              <a:rPr lang="fr-FR" sz="5000" dirty="0">
                <a:solidFill>
                  <a:srgbClr val="7030A0">
                    <a:alpha val="55000"/>
                  </a:srgbClr>
                </a:solidFill>
              </a:rPr>
              <a:t>1. Qu’a-t-il a fait d’important.</a:t>
            </a:r>
          </a:p>
          <a:p>
            <a:r>
              <a:rPr lang="fr-FR" sz="5000" dirty="0">
                <a:solidFill>
                  <a:srgbClr val="7030A0">
                    <a:alpha val="55000"/>
                  </a:srgbClr>
                </a:solidFill>
              </a:rPr>
              <a:t>2.Qui était-il?</a:t>
            </a:r>
          </a:p>
          <a:p>
            <a:r>
              <a:rPr lang="fr-FR" sz="5000" dirty="0">
                <a:solidFill>
                  <a:srgbClr val="7030A0">
                    <a:alpha val="55000"/>
                  </a:srgbClr>
                </a:solidFill>
              </a:rPr>
              <a:t>3.Était-il important?</a:t>
            </a:r>
          </a:p>
          <a:p>
            <a:r>
              <a:rPr lang="fr-FR" sz="5000" dirty="0">
                <a:solidFill>
                  <a:srgbClr val="7030A0">
                    <a:alpha val="55000"/>
                  </a:srgbClr>
                </a:solidFill>
              </a:rPr>
              <a:t>4.Sa famille.</a:t>
            </a:r>
          </a:p>
          <a:p>
            <a:r>
              <a:rPr lang="fr-FR" sz="5000" dirty="0">
                <a:solidFill>
                  <a:srgbClr val="7030A0">
                    <a:alpha val="55000"/>
                  </a:srgbClr>
                </a:solidFill>
              </a:rPr>
              <a:t>5.Statue de Jules Ferry.</a:t>
            </a:r>
          </a:p>
          <a:p>
            <a:r>
              <a:rPr lang="fr-FR" sz="5000" dirty="0">
                <a:solidFill>
                  <a:srgbClr val="7030A0">
                    <a:alpha val="55000"/>
                  </a:srgbClr>
                </a:solidFill>
              </a:rPr>
              <a:t>6.L’école laïque(images.)</a:t>
            </a:r>
          </a:p>
          <a:p>
            <a:r>
              <a:rPr lang="fr-FR" sz="5000" dirty="0">
                <a:solidFill>
                  <a:srgbClr val="7030A0">
                    <a:alpha val="55000"/>
                  </a:srgbClr>
                </a:solidFill>
              </a:rPr>
              <a:t>7.Logo lycée Jules Ferry.</a:t>
            </a:r>
          </a:p>
          <a:p>
            <a:r>
              <a:rPr lang="fr-FR" sz="5000" dirty="0">
                <a:solidFill>
                  <a:srgbClr val="7030A0">
                    <a:alpha val="55000"/>
                  </a:srgbClr>
                </a:solidFill>
              </a:rPr>
              <a:t>8.Quiz.</a:t>
            </a:r>
          </a:p>
          <a:p>
            <a:pPr marL="0" indent="0">
              <a:buNone/>
            </a:pPr>
            <a:endParaRPr lang="fr-FR" sz="1800" dirty="0">
              <a:solidFill>
                <a:srgbClr val="7030A0">
                  <a:alpha val="55000"/>
                </a:srgbClr>
              </a:solidFill>
            </a:endParaRPr>
          </a:p>
        </p:txBody>
      </p:sp>
      <p:pic>
        <p:nvPicPr>
          <p:cNvPr id="6" name="Image 5" descr="Une image contenant texte, extérieur, vieux, blanc&#10;&#10;Description générée automatiquement">
            <a:extLst>
              <a:ext uri="{FF2B5EF4-FFF2-40B4-BE49-F238E27FC236}">
                <a16:creationId xmlns:a16="http://schemas.microsoft.com/office/drawing/2014/main" id="{27853F68-2B13-423E-930E-69E71C603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78" y="1703010"/>
            <a:ext cx="5461993" cy="34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0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A3FDF-14AA-41F7-AF7C-E5762CC2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4" y="1676401"/>
            <a:ext cx="4495801" cy="228600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Qu’a</a:t>
            </a:r>
            <a:r>
              <a:rPr lang="en-US" sz="3600" dirty="0">
                <a:solidFill>
                  <a:srgbClr val="C00000"/>
                </a:solidFill>
              </a:rPr>
              <a:t>-t-il fait </a:t>
            </a:r>
            <a:r>
              <a:rPr lang="en-US" sz="3600" dirty="0" err="1">
                <a:solidFill>
                  <a:srgbClr val="C00000"/>
                </a:solidFill>
              </a:rPr>
              <a:t>d’important</a:t>
            </a:r>
            <a:r>
              <a:rPr lang="en-US" sz="3600" dirty="0">
                <a:solidFill>
                  <a:srgbClr val="C00000"/>
                </a:solidFill>
              </a:rPr>
              <a:t>?</a:t>
            </a:r>
            <a:br>
              <a:rPr lang="en-US" sz="2600" dirty="0"/>
            </a:br>
            <a:br>
              <a:rPr lang="en-US" sz="2600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Maire de Paris </a:t>
            </a:r>
            <a:r>
              <a:rPr lang="en-US" sz="1800" dirty="0" err="1">
                <a:solidFill>
                  <a:srgbClr val="7030A0"/>
                </a:solidFill>
              </a:rPr>
              <a:t>en</a:t>
            </a:r>
            <a:r>
              <a:rPr lang="en-US" sz="1800" dirty="0">
                <a:solidFill>
                  <a:srgbClr val="7030A0"/>
                </a:solidFill>
              </a:rPr>
              <a:t> 1871, il </a:t>
            </a:r>
            <a:r>
              <a:rPr lang="en-US" sz="1800" dirty="0" err="1">
                <a:solidFill>
                  <a:srgbClr val="7030A0"/>
                </a:solidFill>
              </a:rPr>
              <a:t>rédige</a:t>
            </a:r>
            <a:r>
              <a:rPr lang="en-US" sz="1800" dirty="0">
                <a:solidFill>
                  <a:srgbClr val="7030A0"/>
                </a:solidFill>
              </a:rPr>
              <a:t> les </a:t>
            </a:r>
            <a:r>
              <a:rPr lang="en-US" sz="1800" dirty="0" err="1">
                <a:solidFill>
                  <a:srgbClr val="7030A0"/>
                </a:solidFill>
              </a:rPr>
              <a:t>lois</a:t>
            </a:r>
            <a:r>
              <a:rPr lang="en-US" sz="1800" dirty="0">
                <a:solidFill>
                  <a:srgbClr val="7030A0"/>
                </a:solidFill>
              </a:rPr>
              <a:t> defendant </a:t>
            </a:r>
            <a:r>
              <a:rPr lang="en-US" sz="1800" dirty="0" err="1">
                <a:solidFill>
                  <a:srgbClr val="7030A0"/>
                </a:solidFill>
              </a:rPr>
              <a:t>une</a:t>
            </a:r>
            <a:r>
              <a:rPr lang="en-US" sz="1800" dirty="0">
                <a:solidFill>
                  <a:srgbClr val="7030A0"/>
                </a:solidFill>
              </a:rPr>
              <a:t> école </a:t>
            </a:r>
            <a:r>
              <a:rPr lang="en-US" sz="1800" dirty="0" err="1">
                <a:solidFill>
                  <a:srgbClr val="7030A0"/>
                </a:solidFill>
              </a:rPr>
              <a:t>laïque</a:t>
            </a:r>
            <a:r>
              <a:rPr lang="en-US" sz="1800" dirty="0">
                <a:solidFill>
                  <a:srgbClr val="7030A0"/>
                </a:solidFill>
              </a:rPr>
              <a:t>*, </a:t>
            </a:r>
            <a:r>
              <a:rPr lang="en-US" sz="1800" dirty="0" err="1">
                <a:solidFill>
                  <a:srgbClr val="7030A0"/>
                </a:solidFill>
              </a:rPr>
              <a:t>gratuite</a:t>
            </a:r>
            <a:r>
              <a:rPr lang="en-US" sz="1800" dirty="0">
                <a:solidFill>
                  <a:srgbClr val="7030A0"/>
                </a:solidFill>
              </a:rPr>
              <a:t> et </a:t>
            </a:r>
            <a:r>
              <a:rPr lang="en-US" sz="1800" dirty="0" err="1">
                <a:solidFill>
                  <a:srgbClr val="7030A0"/>
                </a:solidFill>
              </a:rPr>
              <a:t>obligatoire</a:t>
            </a:r>
            <a:r>
              <a:rPr lang="en-US" sz="1800" dirty="0">
                <a:solidFill>
                  <a:srgbClr val="7030A0"/>
                </a:solidFill>
              </a:rPr>
              <a:t>.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1100" dirty="0"/>
            </a:br>
            <a:r>
              <a:rPr lang="en-US" sz="1100" dirty="0">
                <a:solidFill>
                  <a:srgbClr val="0070C0"/>
                </a:solidFill>
              </a:rPr>
              <a:t>(Ecole qui ne se </a:t>
            </a:r>
            <a:r>
              <a:rPr lang="en-US" sz="1100" dirty="0" err="1">
                <a:solidFill>
                  <a:srgbClr val="0070C0"/>
                </a:solidFill>
              </a:rPr>
              <a:t>préocupe</a:t>
            </a:r>
            <a:r>
              <a:rPr lang="en-US" sz="1100" dirty="0">
                <a:solidFill>
                  <a:srgbClr val="0070C0"/>
                </a:solidFill>
              </a:rPr>
              <a:t> pas de la religions.)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A417EE68-AF14-44A0-A764-CE5EF1230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5" r="27704"/>
          <a:stretch/>
        </p:blipFill>
        <p:spPr bwMode="auto">
          <a:xfrm>
            <a:off x="1438274" y="1267689"/>
            <a:ext cx="465772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8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3E948-9527-4083-91FB-D8B2EABF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18" y="651163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Qui </a:t>
            </a:r>
            <a:r>
              <a:rPr lang="en-US" sz="40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était</a:t>
            </a:r>
            <a:r>
              <a:rPr lang="en-US" sz="4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-il?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39AFDB-A0CA-4F21-8F2F-8C39D813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kern="12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rgbClr val="7030A0"/>
                </a:solidFill>
              </a:rPr>
              <a:t>Jules Ferry </a:t>
            </a:r>
            <a:r>
              <a:rPr lang="en-US" sz="1600" kern="1200" dirty="0" err="1">
                <a:solidFill>
                  <a:srgbClr val="7030A0"/>
                </a:solidFill>
              </a:rPr>
              <a:t>est</a:t>
            </a:r>
            <a:r>
              <a:rPr lang="en-US" sz="1600" kern="1200" dirty="0">
                <a:solidFill>
                  <a:srgbClr val="7030A0"/>
                </a:solidFill>
              </a:rPr>
              <a:t> né le 5 </a:t>
            </a:r>
            <a:r>
              <a:rPr lang="en-US" sz="1600" kern="1200" dirty="0" err="1">
                <a:solidFill>
                  <a:srgbClr val="7030A0"/>
                </a:solidFill>
              </a:rPr>
              <a:t>avril</a:t>
            </a:r>
            <a:r>
              <a:rPr lang="en-US" sz="1600" kern="1200" dirty="0">
                <a:solidFill>
                  <a:srgbClr val="7030A0"/>
                </a:solidFill>
              </a:rPr>
              <a:t> 1832 à Saint-</a:t>
            </a:r>
            <a:r>
              <a:rPr lang="en-US" sz="1600" kern="1200" dirty="0" err="1">
                <a:solidFill>
                  <a:srgbClr val="7030A0"/>
                </a:solidFill>
              </a:rPr>
              <a:t>Dié</a:t>
            </a:r>
            <a:r>
              <a:rPr lang="en-US" sz="1600" kern="1200" dirty="0">
                <a:solidFill>
                  <a:srgbClr val="7030A0"/>
                </a:solidFill>
              </a:rPr>
              <a:t> et il </a:t>
            </a:r>
            <a:r>
              <a:rPr lang="en-US" sz="1600" kern="1200" dirty="0" err="1">
                <a:solidFill>
                  <a:srgbClr val="7030A0"/>
                </a:solidFill>
              </a:rPr>
              <a:t>est</a:t>
            </a:r>
            <a:r>
              <a:rPr lang="en-US" sz="1600" kern="1200" dirty="0">
                <a:solidFill>
                  <a:srgbClr val="7030A0"/>
                </a:solidFill>
              </a:rPr>
              <a:t> mort le 17 mars 1893 à </a:t>
            </a:r>
            <a:r>
              <a:rPr lang="en-US" sz="1600" kern="1200" dirty="0" err="1">
                <a:solidFill>
                  <a:srgbClr val="7030A0"/>
                </a:solidFill>
              </a:rPr>
              <a:t>Paris.</a:t>
            </a:r>
            <a:r>
              <a:rPr lang="en-US" sz="1600" dirty="0" err="1">
                <a:solidFill>
                  <a:srgbClr val="7030A0"/>
                </a:solidFill>
              </a:rPr>
              <a:t>En</a:t>
            </a:r>
            <a:r>
              <a:rPr lang="en-US" sz="1600" dirty="0">
                <a:solidFill>
                  <a:srgbClr val="7030A0"/>
                </a:solidFill>
              </a:rPr>
              <a:t> 1870, après la chute du second empire, </a:t>
            </a:r>
            <a:r>
              <a:rPr lang="en-US" sz="1600" dirty="0" err="1">
                <a:solidFill>
                  <a:srgbClr val="7030A0"/>
                </a:solidFill>
              </a:rPr>
              <a:t>dont</a:t>
            </a:r>
            <a:r>
              <a:rPr lang="en-US" sz="1600" dirty="0">
                <a:solidFill>
                  <a:srgbClr val="7030A0"/>
                </a:solidFill>
              </a:rPr>
              <a:t> il </a:t>
            </a:r>
            <a:r>
              <a:rPr lang="en-US" sz="1600" dirty="0" err="1">
                <a:solidFill>
                  <a:srgbClr val="7030A0"/>
                </a:solidFill>
              </a:rPr>
              <a:t>était</a:t>
            </a:r>
            <a:r>
              <a:rPr lang="en-US" sz="1600" dirty="0">
                <a:solidFill>
                  <a:srgbClr val="7030A0"/>
                </a:solidFill>
              </a:rPr>
              <a:t> opposant, il </a:t>
            </a:r>
            <a:r>
              <a:rPr lang="en-US" sz="1600" dirty="0" err="1">
                <a:solidFill>
                  <a:srgbClr val="7030A0"/>
                </a:solidFill>
              </a:rPr>
              <a:t>est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membre</a:t>
            </a:r>
            <a:r>
              <a:rPr lang="en-US" sz="1600" dirty="0">
                <a:solidFill>
                  <a:srgbClr val="7030A0"/>
                </a:solidFill>
              </a:rPr>
              <a:t> du</a:t>
            </a:r>
            <a:r>
              <a:rPr lang="en-US" sz="1600" u="sng" dirty="0">
                <a:solidFill>
                  <a:srgbClr val="7030A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u="sng" dirty="0" err="1">
                <a:solidFill>
                  <a:srgbClr val="7030A0"/>
                </a:solidFill>
              </a:rPr>
              <a:t>gouvernement</a:t>
            </a:r>
            <a:r>
              <a:rPr lang="en-US" sz="1600" u="sng" dirty="0">
                <a:solidFill>
                  <a:srgbClr val="7030A0"/>
                </a:solidFill>
              </a:rPr>
              <a:t> </a:t>
            </a:r>
            <a:r>
              <a:rPr lang="en-US" sz="1600" u="sng" dirty="0" err="1">
                <a:solidFill>
                  <a:srgbClr val="7030A0"/>
                </a:solidFill>
              </a:rPr>
              <a:t>provisoire</a:t>
            </a:r>
            <a:r>
              <a:rPr lang="en-US" sz="1600" u="sng" dirty="0">
                <a:solidFill>
                  <a:srgbClr val="7030A0"/>
                </a:solidFill>
              </a:rPr>
              <a:t>* </a:t>
            </a:r>
            <a:r>
              <a:rPr lang="en-US" sz="1600" dirty="0">
                <a:solidFill>
                  <a:srgbClr val="7030A0"/>
                </a:solidFill>
              </a:rPr>
              <a:t>et pour </a:t>
            </a:r>
            <a:r>
              <a:rPr lang="en-US" sz="1600" dirty="0" err="1">
                <a:solidFill>
                  <a:srgbClr val="7030A0"/>
                </a:solidFill>
              </a:rPr>
              <a:t>quelques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mois</a:t>
            </a:r>
            <a:r>
              <a:rPr lang="en-US" sz="1600" dirty="0">
                <a:solidFill>
                  <a:srgbClr val="7030A0"/>
                </a:solidFill>
              </a:rPr>
              <a:t> maire de Paris.</a:t>
            </a:r>
          </a:p>
          <a:p>
            <a:pPr marL="0" indent="0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</a:rPr>
              <a:t>*(le nom </a:t>
            </a:r>
            <a:r>
              <a:rPr lang="en-US" sz="1100" dirty="0" err="1">
                <a:solidFill>
                  <a:srgbClr val="0070C0"/>
                </a:solidFill>
              </a:rPr>
              <a:t>donné</a:t>
            </a:r>
            <a:r>
              <a:rPr lang="en-US" sz="1100" dirty="0">
                <a:solidFill>
                  <a:srgbClr val="0070C0"/>
                </a:solidFill>
              </a:rPr>
              <a:t> par les régimes politiques.)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7" name="Image 6" descr="Une image contenant texte, homme, personne, vieux&#10;&#10;Description générée automatiquement">
            <a:extLst>
              <a:ext uri="{FF2B5EF4-FFF2-40B4-BE49-F238E27FC236}">
                <a16:creationId xmlns:a16="http://schemas.microsoft.com/office/drawing/2014/main" id="{8113DEC0-8D73-4547-812D-87FF0840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18" y="2171700"/>
            <a:ext cx="234205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3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743962-B3D8-474E-B5B9-61570EFF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3581399" cy="121615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br>
              <a:rPr lang="en-US" sz="1000" kern="1200">
                <a:latin typeface="+mj-lt"/>
                <a:ea typeface="+mj-ea"/>
                <a:cs typeface="+mj-cs"/>
              </a:rPr>
            </a:br>
            <a:endParaRPr lang="en-US" sz="1000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1801C5-0E86-4A01-9B74-4113301A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16875"/>
            <a:ext cx="3581399" cy="35051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Etait</a:t>
            </a:r>
            <a:r>
              <a:rPr lang="en-US" sz="36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-il important?</a:t>
            </a:r>
          </a:p>
          <a:p>
            <a:pPr marL="0" indent="0">
              <a:buNone/>
            </a:pPr>
            <a:endParaRPr lang="en-US" sz="36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7030A0"/>
                </a:solidFill>
              </a:rPr>
              <a:t>Jules Ferry </a:t>
            </a:r>
            <a:r>
              <a:rPr lang="en-US" sz="1600" dirty="0" err="1">
                <a:solidFill>
                  <a:srgbClr val="7030A0"/>
                </a:solidFill>
              </a:rPr>
              <a:t>était</a:t>
            </a:r>
            <a:r>
              <a:rPr lang="en-US" sz="1600" dirty="0">
                <a:solidFill>
                  <a:srgbClr val="7030A0"/>
                </a:solidFill>
              </a:rPr>
              <a:t> important car </a:t>
            </a:r>
            <a:r>
              <a:rPr lang="en-US" sz="1600" dirty="0" err="1">
                <a:solidFill>
                  <a:srgbClr val="7030A0"/>
                </a:solidFill>
              </a:rPr>
              <a:t>c’est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lui</a:t>
            </a:r>
            <a:r>
              <a:rPr lang="en-US" sz="1600" dirty="0">
                <a:solidFill>
                  <a:srgbClr val="7030A0"/>
                </a:solidFill>
              </a:rPr>
              <a:t> qui a </a:t>
            </a:r>
            <a:r>
              <a:rPr lang="en-US" sz="1600" dirty="0" err="1">
                <a:solidFill>
                  <a:srgbClr val="7030A0"/>
                </a:solidFill>
              </a:rPr>
              <a:t>rendu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l’école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obligatoire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en</a:t>
            </a:r>
            <a:r>
              <a:rPr lang="en-US" sz="1600" dirty="0">
                <a:solidFill>
                  <a:srgbClr val="7030A0"/>
                </a:solidFill>
              </a:rPr>
              <a:t> 1882</a:t>
            </a:r>
            <a:r>
              <a:rPr lang="en-US" sz="20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en-US" sz="2000" kern="1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kern="1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kern="1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kern="1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4BCCEA6F-F0B1-483F-B872-F5A9E230E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/>
          <a:stretch/>
        </p:blipFill>
        <p:spPr bwMode="auto">
          <a:xfrm flipH="1">
            <a:off x="5410202" y="1676400"/>
            <a:ext cx="56387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4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A344F-3DED-47B3-91DB-0BF2B820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739471"/>
            <a:ext cx="5183986" cy="1343330"/>
          </a:xfrm>
        </p:spPr>
        <p:txBody>
          <a:bodyPr anchor="b">
            <a:norm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Sa famille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867C1D30-D27D-8617-B787-BB88AD77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2467279"/>
            <a:ext cx="4996928" cy="365125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Jules Ferry se </a:t>
            </a:r>
            <a:r>
              <a:rPr lang="en-US" sz="1600" dirty="0" err="1">
                <a:solidFill>
                  <a:srgbClr val="7030A0"/>
                </a:solidFill>
              </a:rPr>
              <a:t>marie</a:t>
            </a:r>
            <a:r>
              <a:rPr lang="en-US" sz="1600" dirty="0">
                <a:solidFill>
                  <a:srgbClr val="7030A0"/>
                </a:solidFill>
              </a:rPr>
              <a:t> a 43 </a:t>
            </a:r>
            <a:r>
              <a:rPr lang="en-US" sz="1600" dirty="0" err="1">
                <a:solidFill>
                  <a:srgbClr val="7030A0"/>
                </a:solidFill>
              </a:rPr>
              <a:t>ans</a:t>
            </a:r>
            <a:r>
              <a:rPr lang="en-US" sz="1600" dirty="0">
                <a:solidFill>
                  <a:srgbClr val="7030A0"/>
                </a:solidFill>
              </a:rPr>
              <a:t> avec </a:t>
            </a:r>
            <a:r>
              <a:rPr lang="en-US" sz="1600" dirty="0" err="1">
                <a:solidFill>
                  <a:srgbClr val="7030A0"/>
                </a:solidFill>
              </a:rPr>
              <a:t>Eugénie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Risler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une</a:t>
            </a:r>
            <a:r>
              <a:rPr lang="en-US" sz="1600" dirty="0">
                <a:solidFill>
                  <a:srgbClr val="7030A0"/>
                </a:solidFill>
              </a:rPr>
              <a:t> femme de 25 ans. Il </a:t>
            </a:r>
            <a:r>
              <a:rPr lang="en-US" sz="1600" dirty="0" err="1">
                <a:solidFill>
                  <a:srgbClr val="7030A0"/>
                </a:solidFill>
              </a:rPr>
              <a:t>n’a</a:t>
            </a:r>
            <a:r>
              <a:rPr lang="en-US" sz="1600" dirty="0">
                <a:solidFill>
                  <a:srgbClr val="7030A0"/>
                </a:solidFill>
              </a:rPr>
              <a:t> jamais </a:t>
            </a:r>
            <a:r>
              <a:rPr lang="en-US" sz="1600" dirty="0" err="1">
                <a:solidFill>
                  <a:srgbClr val="7030A0"/>
                </a:solidFill>
              </a:rPr>
              <a:t>eu</a:t>
            </a:r>
            <a:r>
              <a:rPr lang="en-US" sz="1600" dirty="0">
                <a:solidFill>
                  <a:srgbClr val="7030A0"/>
                </a:solidFill>
              </a:rPr>
              <a:t> d’enfant </a:t>
            </a:r>
            <a:r>
              <a:rPr lang="en-US" sz="1600" dirty="0" err="1">
                <a:solidFill>
                  <a:srgbClr val="7030A0"/>
                </a:solidFill>
              </a:rPr>
              <a:t>mais</a:t>
            </a:r>
            <a:r>
              <a:rPr lang="en-US" sz="1600" dirty="0">
                <a:solidFill>
                  <a:srgbClr val="7030A0"/>
                </a:solidFill>
              </a:rPr>
              <a:t> un </a:t>
            </a:r>
            <a:r>
              <a:rPr lang="en-US" sz="1600" dirty="0" err="1">
                <a:solidFill>
                  <a:srgbClr val="7030A0"/>
                </a:solidFill>
              </a:rPr>
              <a:t>neveu</a:t>
            </a:r>
            <a:r>
              <a:rPr lang="en-US" sz="1600" dirty="0">
                <a:solidFill>
                  <a:srgbClr val="7030A0"/>
                </a:solidFill>
              </a:rPr>
              <a:t> Abel Ferry </a:t>
            </a:r>
            <a:r>
              <a:rPr lang="en-US" sz="1600" dirty="0" err="1">
                <a:solidFill>
                  <a:srgbClr val="7030A0"/>
                </a:solidFill>
              </a:rPr>
              <a:t>qu’il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adoptera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600" dirty="0" err="1">
                <a:solidFill>
                  <a:srgbClr val="7030A0"/>
                </a:solidFill>
              </a:rPr>
              <a:t>Ses</a:t>
            </a:r>
            <a:r>
              <a:rPr lang="en-US" sz="1600" dirty="0">
                <a:solidFill>
                  <a:srgbClr val="7030A0"/>
                </a:solidFill>
              </a:rPr>
              <a:t> parents </a:t>
            </a:r>
            <a:r>
              <a:rPr lang="en-US" sz="1600" dirty="0" err="1">
                <a:solidFill>
                  <a:srgbClr val="7030A0"/>
                </a:solidFill>
              </a:rPr>
              <a:t>s’appellent</a:t>
            </a:r>
            <a:r>
              <a:rPr lang="en-US" sz="1600" dirty="0">
                <a:solidFill>
                  <a:srgbClr val="7030A0"/>
                </a:solidFill>
              </a:rPr>
              <a:t> Charles-Edouard Ferry (son </a:t>
            </a:r>
            <a:r>
              <a:rPr lang="en-US" sz="1600" dirty="0" err="1">
                <a:solidFill>
                  <a:srgbClr val="7030A0"/>
                </a:solidFill>
              </a:rPr>
              <a:t>père</a:t>
            </a:r>
            <a:r>
              <a:rPr lang="en-US" sz="1600" dirty="0">
                <a:solidFill>
                  <a:srgbClr val="7030A0"/>
                </a:solidFill>
              </a:rPr>
              <a:t>) et Adèle </a:t>
            </a:r>
            <a:r>
              <a:rPr lang="en-US" sz="1600" dirty="0" err="1">
                <a:solidFill>
                  <a:srgbClr val="7030A0"/>
                </a:solidFill>
              </a:rPr>
              <a:t>Jamelet</a:t>
            </a:r>
            <a:r>
              <a:rPr lang="en-US" sz="1600" dirty="0">
                <a:solidFill>
                  <a:srgbClr val="7030A0"/>
                </a:solidFill>
              </a:rPr>
              <a:t> (</a:t>
            </a:r>
            <a:r>
              <a:rPr lang="en-US" sz="1600" dirty="0" err="1">
                <a:solidFill>
                  <a:srgbClr val="7030A0"/>
                </a:solidFill>
              </a:rPr>
              <a:t>sa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err="1">
                <a:solidFill>
                  <a:srgbClr val="7030A0"/>
                </a:solidFill>
              </a:rPr>
              <a:t>mère</a:t>
            </a:r>
            <a:r>
              <a:rPr lang="en-US" sz="1600" dirty="0">
                <a:solidFill>
                  <a:srgbClr val="7030A0"/>
                </a:solidFill>
              </a:rPr>
              <a:t>).</a:t>
            </a:r>
          </a:p>
        </p:txBody>
      </p:sp>
      <p:pic>
        <p:nvPicPr>
          <p:cNvPr id="1026" name="Picture 2" descr="Eugénie Jules Ferry | La Ligue de l'enseignement">
            <a:extLst>
              <a:ext uri="{FF2B5EF4-FFF2-40B4-BE49-F238E27FC236}">
                <a16:creationId xmlns:a16="http://schemas.microsoft.com/office/drawing/2014/main" id="{233A5BE3-094A-4C4D-8C38-D3C280AB0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3936" y="1519267"/>
            <a:ext cx="2854106" cy="38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13285-3478-4CA8-8DAB-DB12583E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Statue de Jules Ferry.</a:t>
            </a:r>
          </a:p>
        </p:txBody>
      </p:sp>
      <p:sp>
        <p:nvSpPr>
          <p:cNvPr id="29" name="Content Placeholder 19">
            <a:extLst>
              <a:ext uri="{FF2B5EF4-FFF2-40B4-BE49-F238E27FC236}">
                <a16:creationId xmlns:a16="http://schemas.microsoft.com/office/drawing/2014/main" id="{921FE187-114D-C226-09BE-93876276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175" y="4175760"/>
            <a:ext cx="4408228" cy="1192815"/>
          </a:xfr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>
                <a:solidFill>
                  <a:srgbClr val="7030A0"/>
                </a:solidFill>
              </a:rPr>
              <a:t>La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300" dirty="0">
                <a:solidFill>
                  <a:srgbClr val="7030A0"/>
                </a:solidFill>
              </a:rPr>
              <a:t>statue de Jules Ferry a </a:t>
            </a:r>
            <a:r>
              <a:rPr lang="en-US" sz="2300" dirty="0" err="1">
                <a:solidFill>
                  <a:srgbClr val="7030A0"/>
                </a:solidFill>
              </a:rPr>
              <a:t>été</a:t>
            </a:r>
            <a:r>
              <a:rPr lang="en-US" sz="2300" dirty="0">
                <a:solidFill>
                  <a:srgbClr val="7030A0"/>
                </a:solidFill>
              </a:rPr>
              <a:t> </a:t>
            </a:r>
            <a:r>
              <a:rPr lang="en-US" sz="2300" dirty="0" err="1">
                <a:solidFill>
                  <a:srgbClr val="7030A0"/>
                </a:solidFill>
              </a:rPr>
              <a:t>construite</a:t>
            </a:r>
            <a:r>
              <a:rPr lang="en-US" sz="2300" dirty="0">
                <a:solidFill>
                  <a:srgbClr val="7030A0"/>
                </a:solidFill>
              </a:rPr>
              <a:t> le 20 </a:t>
            </a:r>
            <a:r>
              <a:rPr lang="en-US" sz="2300" dirty="0" err="1">
                <a:solidFill>
                  <a:srgbClr val="7030A0"/>
                </a:solidFill>
              </a:rPr>
              <a:t>novembre</a:t>
            </a:r>
            <a:r>
              <a:rPr lang="en-US" sz="2300" dirty="0">
                <a:solidFill>
                  <a:srgbClr val="7030A0"/>
                </a:solidFill>
              </a:rPr>
              <a:t> 1910 </a:t>
            </a:r>
            <a:r>
              <a:rPr lang="en-US" sz="2300" dirty="0" err="1">
                <a:solidFill>
                  <a:srgbClr val="7030A0"/>
                </a:solidFill>
              </a:rPr>
              <a:t>réalisé</a:t>
            </a:r>
            <a:r>
              <a:rPr lang="en-US" sz="2300" dirty="0">
                <a:solidFill>
                  <a:srgbClr val="7030A0"/>
                </a:solidFill>
              </a:rPr>
              <a:t> par Gustave Michel et </a:t>
            </a:r>
            <a:r>
              <a:rPr lang="en-US" sz="2300" dirty="0" err="1">
                <a:solidFill>
                  <a:srgbClr val="7030A0"/>
                </a:solidFill>
              </a:rPr>
              <a:t>l’architecte</a:t>
            </a:r>
            <a:r>
              <a:rPr lang="en-US" sz="2300" dirty="0">
                <a:solidFill>
                  <a:srgbClr val="7030A0"/>
                </a:solidFill>
              </a:rPr>
              <a:t> Charles Blondel à Saint-</a:t>
            </a:r>
            <a:r>
              <a:rPr lang="en-US" sz="2300" dirty="0" err="1">
                <a:solidFill>
                  <a:srgbClr val="7030A0"/>
                </a:solidFill>
              </a:rPr>
              <a:t>Dié</a:t>
            </a:r>
            <a:r>
              <a:rPr lang="en-US" sz="2300" dirty="0">
                <a:solidFill>
                  <a:srgbClr val="7030A0"/>
                </a:solidFill>
              </a:rPr>
              <a:t> des Vosges.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5" name="Espace réservé du contenu 4" descr="Une image contenant texte, bâtiment, extérieur, vieux&#10;&#10;Description générée automatiquement">
            <a:extLst>
              <a:ext uri="{FF2B5EF4-FFF2-40B4-BE49-F238E27FC236}">
                <a16:creationId xmlns:a16="http://schemas.microsoft.com/office/drawing/2014/main" id="{5793D24F-05AF-41E5-9735-CF4761286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28344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667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B08C3-7473-44B0-86BC-BF106C74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L’école laïque (images).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 descr="Une image contenant texte, personne, intérieur, groupe&#10;&#10;Description générée automatiquement">
            <a:extLst>
              <a:ext uri="{FF2B5EF4-FFF2-40B4-BE49-F238E27FC236}">
                <a16:creationId xmlns:a16="http://schemas.microsoft.com/office/drawing/2014/main" id="{27FA8B18-F792-41DF-89F0-94D20330D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10" y="1905000"/>
            <a:ext cx="3071865" cy="1839816"/>
          </a:xfrm>
        </p:spPr>
      </p:pic>
      <p:pic>
        <p:nvPicPr>
          <p:cNvPr id="1026" name="Picture 2" descr="Résultat d’images pour école laïque">
            <a:extLst>
              <a:ext uri="{FF2B5EF4-FFF2-40B4-BE49-F238E27FC236}">
                <a16:creationId xmlns:a16="http://schemas.microsoft.com/office/drawing/2014/main" id="{1B80B9FE-89CC-4589-977D-C685C980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82" y="1905000"/>
            <a:ext cx="3218415" cy="18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’images pour école laïque">
            <a:extLst>
              <a:ext uri="{FF2B5EF4-FFF2-40B4-BE49-F238E27FC236}">
                <a16:creationId xmlns:a16="http://schemas.microsoft.com/office/drawing/2014/main" id="{EBD3496D-74EB-45AB-9AB1-697B8309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82" y="4306422"/>
            <a:ext cx="3465546" cy="21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33DC57E9-FB8D-4BEA-908D-64B6F058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10" y="4254723"/>
            <a:ext cx="3218416" cy="21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7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69864-746C-467B-99C3-BB64B706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987" y="471710"/>
            <a:ext cx="8911687" cy="5929090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Logo lycée de Jules Ferry.</a:t>
            </a:r>
            <a:br>
              <a:rPr lang="fr-FR" dirty="0">
                <a:solidFill>
                  <a:srgbClr val="C00000"/>
                </a:solidFill>
              </a:rPr>
            </a:br>
            <a:br>
              <a:rPr lang="fr-FR" dirty="0">
                <a:solidFill>
                  <a:srgbClr val="C00000"/>
                </a:solidFill>
              </a:rPr>
            </a:br>
            <a:br>
              <a:rPr lang="fr-FR" dirty="0">
                <a:solidFill>
                  <a:srgbClr val="C00000"/>
                </a:solidFill>
              </a:rPr>
            </a:br>
            <a:br>
              <a:rPr lang="fr-FR" dirty="0">
                <a:solidFill>
                  <a:srgbClr val="C00000"/>
                </a:solidFill>
              </a:rPr>
            </a:br>
            <a:br>
              <a:rPr lang="fr-FR" dirty="0">
                <a:solidFill>
                  <a:srgbClr val="C00000"/>
                </a:solidFill>
              </a:rPr>
            </a:br>
            <a:br>
              <a:rPr lang="fr-FR" dirty="0">
                <a:solidFill>
                  <a:srgbClr val="C00000"/>
                </a:solidFill>
              </a:rPr>
            </a:br>
            <a:br>
              <a:rPr lang="fr-FR" dirty="0">
                <a:solidFill>
                  <a:srgbClr val="C00000"/>
                </a:solidFill>
              </a:rPr>
            </a:br>
            <a:br>
              <a:rPr lang="fr-FR" dirty="0">
                <a:solidFill>
                  <a:srgbClr val="C00000"/>
                </a:solidFill>
              </a:rPr>
            </a:br>
            <a:r>
              <a:rPr lang="fr-FR" sz="1600" dirty="0">
                <a:solidFill>
                  <a:srgbClr val="7030A0"/>
                </a:solidFill>
              </a:rPr>
              <a:t>Jules Ferry avait dans les environ de 100 logo car il y avait un logo par école.</a:t>
            </a:r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DFCF0F16-807A-40BD-9D4D-4F70BF0D7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99994"/>
            <a:ext cx="2801882" cy="27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EABCC836-5016-49E7-B2E8-56B66657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87" y="1472374"/>
            <a:ext cx="3188088" cy="28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’image pour Nombre de logo Jules Ferry. Taille: 114 x 110. Source: clg-jules-ferry-auneau.tice.ac-orleans-tours.fr">
            <a:extLst>
              <a:ext uri="{FF2B5EF4-FFF2-40B4-BE49-F238E27FC236}">
                <a16:creationId xmlns:a16="http://schemas.microsoft.com/office/drawing/2014/main" id="{CE7F6491-D489-448A-9ED5-4CD4ED2A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25" y="424624"/>
            <a:ext cx="10858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3185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38A21C9944F4BB7E2186ED9CDD138" ma:contentTypeVersion="11" ma:contentTypeDescription="Crée un document." ma:contentTypeScope="" ma:versionID="c60cca787625797dec69c3c2f83c14fa">
  <xsd:schema xmlns:xsd="http://www.w3.org/2001/XMLSchema" xmlns:xs="http://www.w3.org/2001/XMLSchema" xmlns:p="http://schemas.microsoft.com/office/2006/metadata/properties" xmlns:ns3="c4748ffa-7669-4f70-9e1c-07df76ef852c" targetNamespace="http://schemas.microsoft.com/office/2006/metadata/properties" ma:root="true" ma:fieldsID="36d8d6ccc76a75625f733d5cbd0a3d6f" ns3:_="">
    <xsd:import namespace="c4748ffa-7669-4f70-9e1c-07df76ef85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48ffa-7669-4f70-9e1c-07df76ef8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67014F-651A-4697-80DA-A20C30E212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82E1CD-F96C-4204-8435-79498489F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48ffa-7669-4f70-9e1c-07df76ef85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353A49-0426-41D1-96A0-12DCDF8BA1E3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c4748ffa-7669-4f70-9e1c-07df76ef852c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TM02892315[[fn=Brin]]</Template>
  <TotalTime>3078</TotalTime>
  <Words>377</Words>
  <Application>Microsoft Office PowerPoint</Application>
  <PresentationFormat>Grand écran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Brin</vt:lpstr>
      <vt:lpstr>Jules Ferry</vt:lpstr>
      <vt:lpstr>Sommaire</vt:lpstr>
      <vt:lpstr>Qu’a-t-il fait d’important?  Maire de Paris en 1871, il rédige les lois defendant une école laïque*, gratuite et obligatoire.      (Ecole qui ne se préocupe pas de la religions.)          </vt:lpstr>
      <vt:lpstr>Qui était-il?</vt:lpstr>
      <vt:lpstr>              </vt:lpstr>
      <vt:lpstr>Sa famille</vt:lpstr>
      <vt:lpstr>Statue de Jules Ferry.</vt:lpstr>
      <vt:lpstr>L’école laïque (images). </vt:lpstr>
      <vt:lpstr>Logo lycée de Jules Ferry.        Jules Ferry avait dans les environ de 100 logo car il y avait un logo par école.</vt:lpstr>
      <vt:lpstr>Quiz</vt:lpstr>
      <vt:lpstr>Merci de votre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Jules Ferry</dc:title>
  <dc:creator>Nicolas Lefebvre</dc:creator>
  <cp:lastModifiedBy>Bertrand Eisele</cp:lastModifiedBy>
  <cp:revision>8</cp:revision>
  <dcterms:created xsi:type="dcterms:W3CDTF">2022-04-02T09:45:40Z</dcterms:created>
  <dcterms:modified xsi:type="dcterms:W3CDTF">2022-05-01T10:07:18Z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0x0101006F738A21C9944F4BB7E2186ED9CDD138</vt:lpwstr>
  </property>
</Properties>
</file>