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sldIdLst>
    <p:sldId id="256" r:id="rId2"/>
    <p:sldId id="257" r:id="rId3"/>
    <p:sldId id="258" r:id="rId4"/>
    <p:sldId id="259" r:id="rId5"/>
    <p:sldId id="265" r:id="rId6"/>
    <p:sldId id="261" r:id="rId7"/>
    <p:sldId id="262" r:id="rId8"/>
    <p:sldId id="263" r:id="rId9"/>
    <p:sldId id="269" r:id="rId10"/>
    <p:sldId id="268" r:id="rId11"/>
    <p:sldId id="267" r:id="rId12"/>
    <p:sldId id="264"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FA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74"/>
  </p:normalViewPr>
  <p:slideViewPr>
    <p:cSldViewPr snapToGrid="0" snapToObjects="1">
      <p:cViewPr varScale="1">
        <p:scale>
          <a:sx n="110" d="100"/>
          <a:sy n="110" d="100"/>
        </p:scale>
        <p:origin x="-52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smtClean="0"/>
              <a:t>Cliquez et modifiez le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3619B620-EFFC-7046-84CB-DB21ABDBFB69}" type="datetimeFigureOut">
              <a:rPr lang="fr-FR" smtClean="0"/>
              <a:pPr/>
              <a:t>28/02/2018</a:t>
            </a:fld>
            <a:endParaRPr lang="fr-FR"/>
          </a:p>
        </p:txBody>
      </p:sp>
      <p:sp>
        <p:nvSpPr>
          <p:cNvPr id="5" name="Footer Placeholder 4"/>
          <p:cNvSpPr>
            <a:spLocks noGrp="1"/>
          </p:cNvSpPr>
          <p:nvPr>
            <p:ph type="ftr" sz="quarter" idx="11"/>
          </p:nvPr>
        </p:nvSpPr>
        <p:spPr>
          <a:xfrm>
            <a:off x="1371600" y="4323845"/>
            <a:ext cx="6400800" cy="365125"/>
          </a:xfrm>
        </p:spPr>
        <p:txBody>
          <a:bodyPr/>
          <a:lstStyle/>
          <a:p>
            <a:endParaRPr lang="fr-FR"/>
          </a:p>
        </p:txBody>
      </p:sp>
      <p:sp>
        <p:nvSpPr>
          <p:cNvPr id="6" name="Slide Number Placeholder 5"/>
          <p:cNvSpPr>
            <a:spLocks noGrp="1"/>
          </p:cNvSpPr>
          <p:nvPr>
            <p:ph type="sldNum" sz="quarter" idx="12"/>
          </p:nvPr>
        </p:nvSpPr>
        <p:spPr>
          <a:xfrm>
            <a:off x="8077200" y="1430866"/>
            <a:ext cx="2743200" cy="365125"/>
          </a:xfrm>
        </p:spPr>
        <p:txBody>
          <a:bodyPr/>
          <a:lstStyle/>
          <a:p>
            <a:fld id="{63D3BD20-BCFD-A441-B185-4C85F4D469E0}" type="slidenum">
              <a:rPr lang="fr-FR" smtClean="0"/>
              <a:pPr/>
              <a:t>‹N°›</a:t>
            </a:fld>
            <a:endParaRPr lang="fr-FR"/>
          </a:p>
        </p:txBody>
      </p:sp>
    </p:spTree>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smtClean="0"/>
              <a:t>Cliquez et modifiez le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619B620-EFFC-7046-84CB-DB21ABDBFB69}" type="datetimeFigureOut">
              <a:rPr lang="fr-FR" smtClean="0"/>
              <a:pPr/>
              <a:t>28/02/2018</a:t>
            </a:fld>
            <a:endParaRPr lang="fr-FR"/>
          </a:p>
        </p:txBody>
      </p:sp>
      <p:sp>
        <p:nvSpPr>
          <p:cNvPr id="6" name="Footer Placeholder 5"/>
          <p:cNvSpPr>
            <a:spLocks noGrp="1"/>
          </p:cNvSpPr>
          <p:nvPr>
            <p:ph type="ftr" sz="quarter" idx="11"/>
          </p:nvPr>
        </p:nvSpPr>
        <p:spPr>
          <a:xfrm>
            <a:off x="685800" y="379941"/>
            <a:ext cx="6991492" cy="365125"/>
          </a:xfrm>
        </p:spPr>
        <p:txBody>
          <a:bodyPr/>
          <a:lstStyle/>
          <a:p>
            <a:endParaRPr lang="fr-FR"/>
          </a:p>
        </p:txBody>
      </p:sp>
      <p:sp>
        <p:nvSpPr>
          <p:cNvPr id="7" name="Slide Number Placeholder 6"/>
          <p:cNvSpPr>
            <a:spLocks noGrp="1"/>
          </p:cNvSpPr>
          <p:nvPr>
            <p:ph type="sldNum" sz="quarter" idx="12"/>
          </p:nvPr>
        </p:nvSpPr>
        <p:spPr>
          <a:xfrm>
            <a:off x="10862452" y="381000"/>
            <a:ext cx="643748" cy="365125"/>
          </a:xfrm>
        </p:spPr>
        <p:txBody>
          <a:bodyPr/>
          <a:lstStyle/>
          <a:p>
            <a:fld id="{63D3BD20-BCFD-A441-B185-4C85F4D469E0}"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smtClean="0"/>
              <a:t>Cliquez et modifiez le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619B620-EFFC-7046-84CB-DB21ABDBFB69}" type="datetimeFigureOut">
              <a:rPr lang="fr-FR" smtClean="0"/>
              <a:pPr/>
              <a:t>28/02/2018</a:t>
            </a:fld>
            <a:endParaRPr lang="fr-FR"/>
          </a:p>
        </p:txBody>
      </p:sp>
      <p:sp>
        <p:nvSpPr>
          <p:cNvPr id="6" name="Footer Placeholder 5"/>
          <p:cNvSpPr>
            <a:spLocks noGrp="1"/>
          </p:cNvSpPr>
          <p:nvPr>
            <p:ph type="ftr" sz="quarter" idx="11"/>
          </p:nvPr>
        </p:nvSpPr>
        <p:spPr>
          <a:xfrm>
            <a:off x="685800" y="379941"/>
            <a:ext cx="6991492" cy="365125"/>
          </a:xfrm>
        </p:spPr>
        <p:txBody>
          <a:bodyPr/>
          <a:lstStyle/>
          <a:p>
            <a:endParaRPr lang="fr-FR"/>
          </a:p>
        </p:txBody>
      </p:sp>
      <p:sp>
        <p:nvSpPr>
          <p:cNvPr id="7" name="Slide Number Placeholder 6"/>
          <p:cNvSpPr>
            <a:spLocks noGrp="1"/>
          </p:cNvSpPr>
          <p:nvPr>
            <p:ph type="sldNum" sz="quarter" idx="12"/>
          </p:nvPr>
        </p:nvSpPr>
        <p:spPr>
          <a:xfrm>
            <a:off x="10862452" y="381000"/>
            <a:ext cx="643748" cy="365125"/>
          </a:xfrm>
        </p:spPr>
        <p:txBody>
          <a:bodyPr/>
          <a:lstStyle/>
          <a:p>
            <a:fld id="{63D3BD20-BCFD-A441-B185-4C85F4D469E0}" type="slidenum">
              <a:rPr lang="fr-FR" smtClean="0"/>
              <a:pPr/>
              <a:t>‹N°›</a:t>
            </a:fld>
            <a:endParaRPr lang="fr-F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smtClean="0"/>
              <a:t>Cliquez et modifiez le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3619B620-EFFC-7046-84CB-DB21ABDBFB69}" type="datetimeFigureOut">
              <a:rPr lang="fr-FR" smtClean="0"/>
              <a:pPr/>
              <a:t>28/02/2018</a:t>
            </a:fld>
            <a:endParaRPr lang="fr-FR"/>
          </a:p>
        </p:txBody>
      </p:sp>
      <p:sp>
        <p:nvSpPr>
          <p:cNvPr id="6" name="Footer Placeholder 5"/>
          <p:cNvSpPr>
            <a:spLocks noGrp="1"/>
          </p:cNvSpPr>
          <p:nvPr>
            <p:ph type="ftr" sz="quarter" idx="11"/>
          </p:nvPr>
        </p:nvSpPr>
        <p:spPr>
          <a:xfrm>
            <a:off x="685800" y="378883"/>
            <a:ext cx="6991492" cy="365125"/>
          </a:xfrm>
        </p:spPr>
        <p:txBody>
          <a:bodyPr/>
          <a:lstStyle/>
          <a:p>
            <a:endParaRPr lang="fr-FR"/>
          </a:p>
        </p:txBody>
      </p:sp>
      <p:sp>
        <p:nvSpPr>
          <p:cNvPr id="7" name="Slide Number Placeholder 6"/>
          <p:cNvSpPr>
            <a:spLocks noGrp="1"/>
          </p:cNvSpPr>
          <p:nvPr>
            <p:ph type="sldNum" sz="quarter" idx="12"/>
          </p:nvPr>
        </p:nvSpPr>
        <p:spPr>
          <a:xfrm>
            <a:off x="10862452" y="381000"/>
            <a:ext cx="643748" cy="365125"/>
          </a:xfrm>
        </p:spPr>
        <p:txBody>
          <a:bodyPr/>
          <a:lstStyle/>
          <a:p>
            <a:fld id="{63D3BD20-BCFD-A441-B185-4C85F4D469E0}" type="slidenum">
              <a:rPr lang="fr-FR" smtClean="0"/>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smtClean="0"/>
              <a:t>Cliquez et modifiez le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3" name="Date Placeholder 2"/>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smtClean="0"/>
              <a:t>Cliquez et modifiez le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3" name="Date Placeholder 2"/>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smtClean="0"/>
              <a:t>Cliquez et modifiez le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3619B620-EFFC-7046-84CB-DB21ABDBFB69}" type="datetimeFigureOut">
              <a:rPr lang="fr-FR" smtClean="0"/>
              <a:pPr/>
              <a:t>28/02/2018</a:t>
            </a:fld>
            <a:endParaRPr lang="fr-FR"/>
          </a:p>
        </p:txBody>
      </p:sp>
      <p:sp>
        <p:nvSpPr>
          <p:cNvPr id="5" name="Footer Placeholder 4"/>
          <p:cNvSpPr>
            <a:spLocks noGrp="1"/>
          </p:cNvSpPr>
          <p:nvPr>
            <p:ph type="ftr" sz="quarter" idx="11"/>
          </p:nvPr>
        </p:nvSpPr>
        <p:spPr>
          <a:xfrm>
            <a:off x="685800" y="381000"/>
            <a:ext cx="6991492" cy="365125"/>
          </a:xfrm>
        </p:spPr>
        <p:txBody>
          <a:bodyPr/>
          <a:lstStyle/>
          <a:p>
            <a:endParaRPr lang="fr-FR"/>
          </a:p>
        </p:txBody>
      </p:sp>
      <p:sp>
        <p:nvSpPr>
          <p:cNvPr id="6" name="Slide Number Placeholder 5"/>
          <p:cNvSpPr>
            <a:spLocks noGrp="1"/>
          </p:cNvSpPr>
          <p:nvPr>
            <p:ph type="sldNum" sz="quarter" idx="12"/>
          </p:nvPr>
        </p:nvSpPr>
        <p:spPr>
          <a:xfrm>
            <a:off x="10862452" y="381000"/>
            <a:ext cx="643748" cy="365125"/>
          </a:xfrm>
        </p:spPr>
        <p:txBody>
          <a:bodyPr/>
          <a:lstStyle/>
          <a:p>
            <a:fld id="{63D3BD20-BCFD-A441-B185-4C85F4D469E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smtClean="0"/>
              <a:t>Cliquez et modifiez le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3619B620-EFFC-7046-84CB-DB21ABDBFB69}" type="datetimeFigureOut">
              <a:rPr lang="fr-FR" smtClean="0"/>
              <a:pPr/>
              <a:t>28/02/2018</a:t>
            </a:fld>
            <a:endParaRPr lang="fr-FR"/>
          </a:p>
        </p:txBody>
      </p:sp>
      <p:sp>
        <p:nvSpPr>
          <p:cNvPr id="5" name="Footer Placeholder 4"/>
          <p:cNvSpPr>
            <a:spLocks noGrp="1"/>
          </p:cNvSpPr>
          <p:nvPr>
            <p:ph type="ftr" sz="quarter" idx="11"/>
          </p:nvPr>
        </p:nvSpPr>
        <p:spPr>
          <a:xfrm>
            <a:off x="685800" y="381001"/>
            <a:ext cx="6991492" cy="364065"/>
          </a:xfrm>
        </p:spPr>
        <p:txBody>
          <a:bodyPr/>
          <a:lstStyle/>
          <a:p>
            <a:endParaRPr lang="fr-FR"/>
          </a:p>
        </p:txBody>
      </p:sp>
      <p:sp>
        <p:nvSpPr>
          <p:cNvPr id="6" name="Slide Number Placeholder 5"/>
          <p:cNvSpPr>
            <a:spLocks noGrp="1"/>
          </p:cNvSpPr>
          <p:nvPr>
            <p:ph type="sldNum" sz="quarter" idx="12"/>
          </p:nvPr>
        </p:nvSpPr>
        <p:spPr>
          <a:xfrm>
            <a:off x="10862452" y="381000"/>
            <a:ext cx="643748" cy="365125"/>
          </a:xfrm>
        </p:spPr>
        <p:txBody>
          <a:bodyPr/>
          <a:lstStyle/>
          <a:p>
            <a:fld id="{63D3BD20-BCFD-A441-B185-4C85F4D469E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smtClean="0"/>
              <a:t>Cliquez et modifiez le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smtClean="0"/>
              <a:t>Cliquez et modifiez le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619B620-EFFC-7046-84CB-DB21ABDBFB69}" type="datetimeFigureOut">
              <a:rPr lang="fr-FR" smtClean="0"/>
              <a:pPr/>
              <a:t>28/02/2018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D3BD20-BCFD-A441-B185-4C85F4D469E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19B620-EFFC-7046-84CB-DB21ABDBFB69}" type="datetimeFigureOut">
              <a:rPr lang="fr-FR" smtClean="0"/>
              <a:pPr/>
              <a:t>28/02/2018</a:t>
            </a:fld>
            <a:endParaRPr lang="fr-F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3D3BD20-BCFD-A441-B185-4C85F4D469E0}" type="slidenum">
              <a:rPr lang="fr-FR" smtClean="0"/>
              <a:pPr/>
              <a:t>‹N°›</a:t>
            </a:fld>
            <a:endParaRPr lang="fr-FR"/>
          </a:p>
        </p:txBody>
      </p:sp>
    </p:spTree>
    <p:extLst>
      <p:ext uri="{BB962C8B-B14F-4D97-AF65-F5344CB8AC3E}">
        <p14:creationId xmlns:p14="http://schemas.microsoft.com/office/powerpoint/2010/main" xmlns="" val="761626932"/>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1.xml"/><Relationship Id="rId1" Type="http://schemas.openxmlformats.org/officeDocument/2006/relationships/audio" Target="../media/media1.m4a"/><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fr.wikipedia.org/wiki/Luis_Sepulveda" TargetMode="External"/><Relationship Id="rId7" Type="http://schemas.openxmlformats.org/officeDocument/2006/relationships/image" Target="../media/image28.png"/><Relationship Id="rId2" Type="http://schemas.openxmlformats.org/officeDocument/2006/relationships/hyperlink" Target="https://fr.wikipedia.org/wiki/Histoire_d'une_mouette_et_du_chat_qui_lui_apprit_%C3%A0_voler" TargetMode="External"/><Relationship Id="rId1" Type="http://schemas.openxmlformats.org/officeDocument/2006/relationships/slideLayout" Target="../slideLayouts/slideLayout2.xml"/><Relationship Id="rId6" Type="http://schemas.openxmlformats.org/officeDocument/2006/relationships/hyperlink" Target="https://www.google.fr/url?sa=i&amp;rct=j&amp;q=&amp;esrc=s&amp;source=images&amp;cd=&amp;cad=rja&amp;uact=8&amp;ved=2ahUKEwi1xcSJgcnZAhVGuRQKHVxtCTwQjhx6BAgAEAQ&amp;url=http://fabcreations562.canalblog.com/archives/2016/04/11/33653258.html&amp;psig=AOvVaw2jntfsFK7AydZUZ7IOKfNQ&amp;ust=1519920819914200" TargetMode="External"/><Relationship Id="rId5" Type="http://schemas.openxmlformats.org/officeDocument/2006/relationships/hyperlink" Target="https://fr.vikidia.org/w/index.php?title=Richard_Bach&amp;action=edit&amp;redlink=1" TargetMode="External"/><Relationship Id="rId4" Type="http://schemas.openxmlformats.org/officeDocument/2006/relationships/hyperlink" Target="https://fr.vikidia.org/w/index.php?title=Jonathan_Livingston_le_Go%C3%A9land&amp;action=edit&amp;redlink=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fr.wikipedia.org/wiki/Mouette_rieuse" TargetMode="External"/><Relationship Id="rId2" Type="http://schemas.openxmlformats.org/officeDocument/2006/relationships/hyperlink" Target="https://fr.vikidia.org/wiki/Mouette" TargetMode="External"/><Relationship Id="rId1" Type="http://schemas.openxmlformats.org/officeDocument/2006/relationships/slideLayout" Target="../slideLayouts/slideLayout2.xml"/><Relationship Id="rId5" Type="http://schemas.openxmlformats.org/officeDocument/2006/relationships/hyperlink" Target="http://www.oiseaux-birds.com/fiche-mouette-rieuse.html" TargetMode="External"/><Relationship Id="rId4" Type="http://schemas.openxmlformats.org/officeDocument/2006/relationships/hyperlink" Target="https://www.20minutes.fr/planete/756731-20110711-comment-reconnaitre-goeland-mouett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hyperlink" Target="https://fr.vikidia.org/wiki/Oiseau_marin" TargetMode="External"/><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hyperlink" Target="https://fr.vikidia.org/wiki/Oiseau" TargetMode="External"/><Relationship Id="rId1" Type="http://schemas.openxmlformats.org/officeDocument/2006/relationships/slideLayout" Target="../slideLayouts/slideLayout2.xml"/><Relationship Id="rId6" Type="http://schemas.openxmlformats.org/officeDocument/2006/relationships/hyperlink" Target="https://fr.vikidia.org/wiki/Mouette_blanche" TargetMode="External"/><Relationship Id="rId11" Type="http://schemas.openxmlformats.org/officeDocument/2006/relationships/image" Target="../media/image9.tiff"/><Relationship Id="rId5" Type="http://schemas.openxmlformats.org/officeDocument/2006/relationships/hyperlink" Target="https://fr.vikidia.org/wiki/Mouette_tridactyle" TargetMode="External"/><Relationship Id="rId10" Type="http://schemas.openxmlformats.org/officeDocument/2006/relationships/image" Target="../media/image8.tiff"/><Relationship Id="rId4" Type="http://schemas.openxmlformats.org/officeDocument/2006/relationships/hyperlink" Target="https://fr.vikidia.org/wiki/Esp%C3%A8ce" TargetMode="External"/><Relationship Id="rId9" Type="http://schemas.openxmlformats.org/officeDocument/2006/relationships/image" Target="../media/image7.tiff"/></Relationships>
</file>

<file path=ppt/slides/_rels/slide3.xml.rels><?xml version="1.0" encoding="UTF-8" standalone="yes"?>
<Relationships xmlns="http://schemas.openxmlformats.org/package/2006/relationships"><Relationship Id="rId8" Type="http://schemas.openxmlformats.org/officeDocument/2006/relationships/hyperlink" Target="https://fr.wikipedia.org/wiki/Grande-Bretagne" TargetMode="External"/><Relationship Id="rId3" Type="http://schemas.openxmlformats.org/officeDocument/2006/relationships/hyperlink" Target="https://fr.wikipedia.org/wiki/Mouette" TargetMode="External"/><Relationship Id="rId7" Type="http://schemas.openxmlformats.org/officeDocument/2006/relationships/hyperlink" Target="https://fr.wikipedia.org/wiki/Asie" TargetMode="External"/><Relationship Id="rId2" Type="http://schemas.openxmlformats.org/officeDocument/2006/relationships/hyperlink" Target="https://fr.wikipedia.org/wiki/Laridae" TargetMode="External"/><Relationship Id="rId1" Type="http://schemas.openxmlformats.org/officeDocument/2006/relationships/slideLayout" Target="../slideLayouts/slideLayout2.xml"/><Relationship Id="rId6" Type="http://schemas.openxmlformats.org/officeDocument/2006/relationships/hyperlink" Target="https://fr.wikipedia.org/wiki/Europe" TargetMode="External"/><Relationship Id="rId11" Type="http://schemas.openxmlformats.org/officeDocument/2006/relationships/image" Target="../media/image11.tiff"/><Relationship Id="rId5" Type="http://schemas.openxmlformats.org/officeDocument/2006/relationships/hyperlink" Target="https://fr.wikipedia.org/wiki/Estuaire" TargetMode="External"/><Relationship Id="rId10" Type="http://schemas.openxmlformats.org/officeDocument/2006/relationships/hyperlink" Target="https://fr.wikipedia.org/wiki/Afrique_du_Nord" TargetMode="External"/><Relationship Id="rId4" Type="http://schemas.openxmlformats.org/officeDocument/2006/relationships/hyperlink" Target="https://fr.wikipedia.org/wiki/Go%C3%A9land" TargetMode="External"/><Relationship Id="rId9" Type="http://schemas.openxmlformats.org/officeDocument/2006/relationships/hyperlink" Target="https://fr.wikipedia.org/wiki/Mer_M%C3%A9diterran%C3%A9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fr.wikipedia.org/wiki/Aile_(oiseau)" TargetMode="External"/><Relationship Id="rId2" Type="http://schemas.openxmlformats.org/officeDocument/2006/relationships/hyperlink" Target="https://fr.wikipedia.org/wiki/Blanc" TargetMode="External"/><Relationship Id="rId1" Type="http://schemas.openxmlformats.org/officeDocument/2006/relationships/slideLayout" Target="../slideLayouts/slideLayout2.xml"/><Relationship Id="rId5" Type="http://schemas.openxmlformats.org/officeDocument/2006/relationships/hyperlink" Target="https://fr.wikipedia.org/wiki/Hiver" TargetMode="External"/><Relationship Id="rId4" Type="http://schemas.openxmlformats.org/officeDocument/2006/relationships/hyperlink" Target="https://fr.wikipedia.org/wiki/Noi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fr.wikipedia.org/wiki/Omnivore" TargetMode="Externa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06627" y="1803405"/>
            <a:ext cx="9448800" cy="1088076"/>
          </a:xfrm>
        </p:spPr>
        <p:txBody>
          <a:bodyPr/>
          <a:lstStyle/>
          <a:p>
            <a:r>
              <a:rPr lang="fr-FR" dirty="0" smtClean="0"/>
              <a:t>Les mouettes</a:t>
            </a:r>
            <a:endParaRPr lang="fr-FR" dirty="0"/>
          </a:p>
        </p:txBody>
      </p:sp>
      <p:sp>
        <p:nvSpPr>
          <p:cNvPr id="3" name="Sous-titre 2"/>
          <p:cNvSpPr>
            <a:spLocks noGrp="1"/>
          </p:cNvSpPr>
          <p:nvPr>
            <p:ph type="subTitle" idx="1"/>
          </p:nvPr>
        </p:nvSpPr>
        <p:spPr>
          <a:xfrm>
            <a:off x="3682314" y="4927619"/>
            <a:ext cx="1779374" cy="963202"/>
          </a:xfrm>
        </p:spPr>
        <p:txBody>
          <a:bodyPr>
            <a:normAutofit fontScale="85000" lnSpcReduction="20000"/>
          </a:bodyPr>
          <a:lstStyle/>
          <a:p>
            <a:r>
              <a:rPr lang="fr-FR" dirty="0" smtClean="0"/>
              <a:t>Léna</a:t>
            </a:r>
          </a:p>
          <a:p>
            <a:r>
              <a:rPr lang="fr-FR" dirty="0" smtClean="0"/>
              <a:t>CM1 C</a:t>
            </a:r>
          </a:p>
          <a:p>
            <a:r>
              <a:rPr lang="fr-FR" dirty="0" smtClean="0"/>
              <a:t>Le 23.02.2018</a:t>
            </a:r>
            <a:endParaRPr lang="fr-FR" dirty="0"/>
          </a:p>
        </p:txBody>
      </p:sp>
      <p:pic>
        <p:nvPicPr>
          <p:cNvPr id="6" name="mouette">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a:stretch>
            <a:fillRect/>
          </a:stretch>
        </p:blipFill>
        <p:spPr>
          <a:xfrm>
            <a:off x="10718801" y="5890821"/>
            <a:ext cx="256141" cy="256141"/>
          </a:xfrm>
          <a:prstGeom prst="rect">
            <a:avLst/>
          </a:prstGeom>
        </p:spPr>
      </p:pic>
      <p:pic>
        <p:nvPicPr>
          <p:cNvPr id="7" name="Image 6"/>
          <p:cNvPicPr>
            <a:picLocks noChangeAspect="1"/>
          </p:cNvPicPr>
          <p:nvPr/>
        </p:nvPicPr>
        <p:blipFill>
          <a:blip r:embed="rId5"/>
          <a:stretch>
            <a:fillRect/>
          </a:stretch>
        </p:blipFill>
        <p:spPr>
          <a:xfrm>
            <a:off x="6489356" y="406404"/>
            <a:ext cx="4804719" cy="3523461"/>
          </a:xfrm>
          <a:prstGeom prst="rect">
            <a:avLst/>
          </a:prstGeom>
        </p:spPr>
      </p:pic>
    </p:spTree>
    <p:extLst>
      <p:ext uri="{BB962C8B-B14F-4D97-AF65-F5344CB8AC3E}">
        <p14:creationId xmlns:p14="http://schemas.microsoft.com/office/powerpoint/2010/main" xmlns="" val="121139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321" y="764373"/>
            <a:ext cx="11074879" cy="1293028"/>
          </a:xfrm>
        </p:spPr>
        <p:txBody>
          <a:bodyPr/>
          <a:lstStyle/>
          <a:p>
            <a:pPr algn="ctr"/>
            <a:r>
              <a:rPr lang="fr-FR" dirty="0" smtClean="0"/>
              <a:t>LES LIVRES Où LE HÉROS EST UNE MOUETTES OU UN Goéland</a:t>
            </a:r>
            <a:endParaRPr lang="fr-FR" dirty="0"/>
          </a:p>
        </p:txBody>
      </p:sp>
      <p:sp>
        <p:nvSpPr>
          <p:cNvPr id="3" name="Espace réservé du contenu 2"/>
          <p:cNvSpPr>
            <a:spLocks noGrp="1"/>
          </p:cNvSpPr>
          <p:nvPr>
            <p:ph idx="1"/>
          </p:nvPr>
        </p:nvSpPr>
        <p:spPr>
          <a:xfrm>
            <a:off x="565031" y="2057401"/>
            <a:ext cx="10820400" cy="2195421"/>
          </a:xfrm>
        </p:spPr>
        <p:txBody>
          <a:bodyPr/>
          <a:lstStyle/>
          <a:p>
            <a:r>
              <a:rPr lang="fr-FR" i="1" dirty="0" smtClean="0">
                <a:hlinkClick r:id="rId2" tooltip="Histoire d'une mouette et du chat qui lui apprit à voler"/>
              </a:rPr>
              <a:t>Histoire d'une </a:t>
            </a:r>
            <a:r>
              <a:rPr lang="fr-FR" b="1" i="1" dirty="0" smtClean="0">
                <a:hlinkClick r:id="rId2" tooltip="Histoire d'une mouette et du chat qui lui apprit à voler"/>
              </a:rPr>
              <a:t>mouette et du chat</a:t>
            </a:r>
            <a:r>
              <a:rPr lang="fr-FR" i="1" dirty="0" smtClean="0">
                <a:hlinkClick r:id="rId2" tooltip="Histoire d'une mouette et du chat qui lui apprit à voler"/>
              </a:rPr>
              <a:t> qui lui apprit à voler</a:t>
            </a:r>
            <a:r>
              <a:rPr lang="fr-FR" dirty="0" smtClean="0"/>
              <a:t> de </a:t>
            </a:r>
            <a:r>
              <a:rPr lang="fr-FR" dirty="0" smtClean="0">
                <a:hlinkClick r:id="rId3"/>
              </a:rPr>
              <a:t>Luis </a:t>
            </a:r>
            <a:r>
              <a:rPr lang="fr-FR" u="sng" dirty="0" err="1" smtClean="0">
                <a:hlinkClick r:id="rId3"/>
              </a:rPr>
              <a:t>Sepulveda</a:t>
            </a:r>
            <a:r>
              <a:rPr lang="fr-FR" dirty="0" smtClean="0"/>
              <a:t> où une mouette rieuse est l’héroïne du roman.</a:t>
            </a:r>
          </a:p>
          <a:p>
            <a:r>
              <a:rPr lang="fr-FR" i="1" dirty="0" smtClean="0">
                <a:hlinkClick r:id="rId4" tooltip="Jonathan Livingston le Goéland (page inexistante)"/>
              </a:rPr>
              <a:t>Jonathan </a:t>
            </a:r>
            <a:r>
              <a:rPr lang="fr-FR" i="1" dirty="0" smtClean="0">
                <a:hlinkClick r:id="rId4" tooltip="Jonathan Livingston le Goéland (page inexistante)"/>
              </a:rPr>
              <a:t>Livingston le </a:t>
            </a:r>
            <a:r>
              <a:rPr lang="fr-FR" b="1" i="1" dirty="0" smtClean="0">
                <a:hlinkClick r:id="rId4" tooltip="Jonathan Livingston le Goéland (page inexistante)"/>
              </a:rPr>
              <a:t>Goéland</a:t>
            </a:r>
            <a:r>
              <a:rPr lang="fr-FR" dirty="0" smtClean="0"/>
              <a:t> de </a:t>
            </a:r>
            <a:r>
              <a:rPr lang="fr-FR" dirty="0" smtClean="0">
                <a:hlinkClick r:id="rId5" tooltip="Richard Bach (page inexistante)"/>
              </a:rPr>
              <a:t>Richard Bach</a:t>
            </a:r>
            <a:r>
              <a:rPr lang="fr-FR" dirty="0" smtClean="0"/>
              <a:t>.</a:t>
            </a:r>
          </a:p>
          <a:p>
            <a:endParaRPr lang="fr-FR" dirty="0" smtClean="0"/>
          </a:p>
          <a:p>
            <a:r>
              <a:rPr lang="fr-FR" u="sng" dirty="0" smtClean="0">
                <a:hlinkClick r:id="rId6"/>
              </a:rPr>
              <a:t>Gaston </a:t>
            </a:r>
            <a:r>
              <a:rPr lang="fr-FR" u="sng" dirty="0" err="1" smtClean="0">
                <a:hlinkClick r:id="rId6"/>
              </a:rPr>
              <a:t>Lagaffe</a:t>
            </a:r>
            <a:r>
              <a:rPr lang="fr-FR" u="sng" dirty="0" smtClean="0">
                <a:hlinkClick r:id="rId6"/>
              </a:rPr>
              <a:t> ; son chat et sa mouette</a:t>
            </a:r>
            <a:endParaRPr lang="fr-FR" dirty="0" smtClean="0"/>
          </a:p>
          <a:p>
            <a:endParaRPr lang="fr-FR" dirty="0" smtClean="0"/>
          </a:p>
          <a:p>
            <a:endParaRPr lang="fr-FR" dirty="0" smtClean="0"/>
          </a:p>
          <a:p>
            <a:endParaRPr lang="fr-FR" dirty="0" smtClean="0"/>
          </a:p>
          <a:p>
            <a:endParaRPr lang="fr-FR" dirty="0"/>
          </a:p>
        </p:txBody>
      </p:sp>
      <p:pic>
        <p:nvPicPr>
          <p:cNvPr id="1026" name="Picture 2"/>
          <p:cNvPicPr>
            <a:picLocks noChangeAspect="1" noChangeArrowheads="1"/>
          </p:cNvPicPr>
          <p:nvPr/>
        </p:nvPicPr>
        <p:blipFill>
          <a:blip r:embed="rId7"/>
          <a:srcRect/>
          <a:stretch>
            <a:fillRect/>
          </a:stretch>
        </p:blipFill>
        <p:spPr bwMode="auto">
          <a:xfrm>
            <a:off x="8022565" y="3319260"/>
            <a:ext cx="3735239" cy="3202228"/>
          </a:xfrm>
          <a:prstGeom prst="rect">
            <a:avLst/>
          </a:prstGeom>
          <a:noFill/>
          <a:ln w="9525">
            <a:noFill/>
            <a:miter lim="800000"/>
            <a:headEnd/>
            <a:tailEnd/>
          </a:ln>
        </p:spPr>
      </p:pic>
      <p:sp>
        <p:nvSpPr>
          <p:cNvPr id="6" name="Flèche droite 5"/>
          <p:cNvSpPr/>
          <p:nvPr/>
        </p:nvSpPr>
        <p:spPr>
          <a:xfrm>
            <a:off x="6849373" y="3683479"/>
            <a:ext cx="603849"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40325" y="603849"/>
            <a:ext cx="8610600" cy="1293028"/>
          </a:xfrm>
        </p:spPr>
        <p:txBody>
          <a:bodyPr/>
          <a:lstStyle/>
          <a:p>
            <a:pPr algn="ctr"/>
            <a:r>
              <a:rPr lang="fr-FR" b="1" u="sng" dirty="0" smtClean="0">
                <a:latin typeface="Times New Roman" pitchFamily="18" charset="0"/>
                <a:cs typeface="Times New Roman" pitchFamily="18" charset="0"/>
              </a:rPr>
              <a:t>Sources</a:t>
            </a:r>
            <a:r>
              <a:rPr lang="fr-FR" dirty="0" smtClean="0">
                <a:latin typeface="Times New Roman" pitchFamily="18" charset="0"/>
                <a:cs typeface="Times New Roman" pitchFamily="18" charset="0"/>
              </a:rPr>
              <a:t> :</a:t>
            </a:r>
            <a:endParaRPr lang="fr-FR" dirty="0"/>
          </a:p>
        </p:txBody>
      </p:sp>
      <p:sp>
        <p:nvSpPr>
          <p:cNvPr id="3" name="Espace réservé du contenu 2"/>
          <p:cNvSpPr>
            <a:spLocks noGrp="1"/>
          </p:cNvSpPr>
          <p:nvPr>
            <p:ph idx="1"/>
          </p:nvPr>
        </p:nvSpPr>
        <p:spPr>
          <a:xfrm>
            <a:off x="0" y="2194560"/>
            <a:ext cx="12085608" cy="4344263"/>
          </a:xfrm>
        </p:spPr>
        <p:txBody>
          <a:bodyPr>
            <a:normAutofit/>
          </a:bodyPr>
          <a:lstStyle/>
          <a:p>
            <a:r>
              <a:rPr lang="fr-FR" sz="2400" u="sng" dirty="0" smtClean="0">
                <a:latin typeface="Times New Roman" pitchFamily="18" charset="0"/>
                <a:cs typeface="Times New Roman" pitchFamily="18" charset="0"/>
                <a:hlinkClick r:id="rId2"/>
              </a:rPr>
              <a:t>https://fr.vikidia.org/wiki/Mouette</a:t>
            </a:r>
            <a:endParaRPr lang="fr-FR" sz="2400" u="sng" dirty="0" smtClean="0">
              <a:latin typeface="Times New Roman" pitchFamily="18" charset="0"/>
              <a:cs typeface="Times New Roman" pitchFamily="18" charset="0"/>
            </a:endParaRPr>
          </a:p>
          <a:p>
            <a:endParaRPr lang="fr-FR" sz="2400" dirty="0" smtClean="0">
              <a:latin typeface="Times New Roman" pitchFamily="18" charset="0"/>
              <a:cs typeface="Times New Roman" pitchFamily="18" charset="0"/>
            </a:endParaRPr>
          </a:p>
          <a:p>
            <a:r>
              <a:rPr lang="fr-FR" sz="2400" dirty="0" smtClean="0">
                <a:latin typeface="Times New Roman" pitchFamily="18" charset="0"/>
                <a:cs typeface="Times New Roman" pitchFamily="18" charset="0"/>
              </a:rPr>
              <a:t> </a:t>
            </a:r>
            <a:r>
              <a:rPr lang="fr-FR" sz="2400" u="sng" dirty="0" smtClean="0">
                <a:latin typeface="Times New Roman" pitchFamily="18" charset="0"/>
                <a:cs typeface="Times New Roman" pitchFamily="18" charset="0"/>
                <a:hlinkClick r:id="rId3"/>
              </a:rPr>
              <a:t>https://fr.wikipedia.org/wiki/Mouette_rieuse</a:t>
            </a:r>
            <a:endParaRPr lang="fr-FR" sz="2400" u="sng" dirty="0" smtClean="0">
              <a:latin typeface="Times New Roman" pitchFamily="18" charset="0"/>
              <a:cs typeface="Times New Roman" pitchFamily="18" charset="0"/>
            </a:endParaRPr>
          </a:p>
          <a:p>
            <a:endParaRPr lang="fr-FR" sz="2400" dirty="0" smtClean="0">
              <a:latin typeface="Times New Roman" pitchFamily="18" charset="0"/>
              <a:cs typeface="Times New Roman" pitchFamily="18" charset="0"/>
            </a:endParaRPr>
          </a:p>
          <a:p>
            <a:r>
              <a:rPr lang="fr-FR" sz="2400" u="sng" dirty="0" smtClean="0">
                <a:latin typeface="Times New Roman" pitchFamily="18" charset="0"/>
                <a:cs typeface="Times New Roman" pitchFamily="18" charset="0"/>
                <a:hlinkClick r:id="rId4"/>
              </a:rPr>
              <a:t>https://www.20minutes.fr/planete/756731-20110711-comment-reconnaitre-goeland-mouette</a:t>
            </a:r>
            <a:endParaRPr lang="fr-FR" sz="2400" u="sng" dirty="0" smtClean="0">
              <a:latin typeface="Times New Roman" pitchFamily="18" charset="0"/>
              <a:cs typeface="Times New Roman" pitchFamily="18" charset="0"/>
            </a:endParaRPr>
          </a:p>
          <a:p>
            <a:endParaRPr lang="fr-FR" sz="2400" dirty="0" smtClean="0">
              <a:latin typeface="Times New Roman" pitchFamily="18" charset="0"/>
              <a:cs typeface="Times New Roman" pitchFamily="18" charset="0"/>
            </a:endParaRPr>
          </a:p>
          <a:p>
            <a:r>
              <a:rPr lang="fr-FR" sz="2400" u="sng" dirty="0" smtClean="0">
                <a:latin typeface="Times New Roman" pitchFamily="18" charset="0"/>
                <a:cs typeface="Times New Roman" pitchFamily="18" charset="0"/>
                <a:hlinkClick r:id="rId5"/>
              </a:rPr>
              <a:t>http://www.oiseaux-birds.com/fiche-mouette-rieuse.html</a:t>
            </a:r>
            <a:r>
              <a:rPr lang="fr-FR" sz="2400" dirty="0" smtClean="0">
                <a:latin typeface="Times New Roman" pitchFamily="18" charset="0"/>
                <a:cs typeface="Times New Roman" pitchFamily="18" charset="0"/>
              </a:rPr>
              <a:t> </a:t>
            </a:r>
          </a:p>
          <a:p>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764373"/>
            <a:ext cx="4345459" cy="669011"/>
          </a:xfrm>
        </p:spPr>
        <p:txBody>
          <a:bodyPr>
            <a:normAutofit fontScale="90000"/>
          </a:bodyPr>
          <a:lstStyle/>
          <a:p>
            <a:r>
              <a:rPr lang="fr-FR" dirty="0" smtClean="0"/>
              <a:t>QUIZZ :</a:t>
            </a:r>
            <a:br>
              <a:rPr lang="fr-FR" dirty="0" smtClean="0"/>
            </a:br>
            <a:endParaRPr lang="fr-FR" dirty="0"/>
          </a:p>
        </p:txBody>
      </p:sp>
      <p:sp>
        <p:nvSpPr>
          <p:cNvPr id="3" name="Espace réservé du contenu 2"/>
          <p:cNvSpPr>
            <a:spLocks noGrp="1"/>
          </p:cNvSpPr>
          <p:nvPr>
            <p:ph idx="1"/>
          </p:nvPr>
        </p:nvSpPr>
        <p:spPr>
          <a:xfrm>
            <a:off x="624016" y="1936774"/>
            <a:ext cx="10820400" cy="4921226"/>
          </a:xfrm>
        </p:spPr>
        <p:txBody>
          <a:bodyPr>
            <a:normAutofit/>
          </a:bodyPr>
          <a:lstStyle/>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Pourquoi l’appelle-t-on ainsi comme ça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Avec quels autres oiseaux peut-on la confondre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Quelle est la couleur de sa tête en été ? Et en hiver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Quand elle ouvre ses ailes, elle mesure presqu’un mètre de large. Comment s’appelle cette largeur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En hiver, elle vole vers le Sud. Comment s’appellent les oiseaux qui se déplacent vers des régions plus chaudes ?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Où vit - elle généralement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Que mange-t-elle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Comment s’appelle ce régime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Quelle est sa technique pour faire sortir les lombrics de terre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fr-FR" dirty="0" smtClean="0"/>
              <a:t>Combien de temps vit - elle ?</a:t>
            </a:r>
            <a:endParaRPr lang="fr-FR" dirty="0"/>
          </a:p>
        </p:txBody>
      </p:sp>
    </p:spTree>
    <p:extLst>
      <p:ext uri="{BB962C8B-B14F-4D97-AF65-F5344CB8AC3E}">
        <p14:creationId xmlns:p14="http://schemas.microsoft.com/office/powerpoint/2010/main" xmlns="" val="237425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9396" y="215660"/>
            <a:ext cx="5945057" cy="6553418"/>
          </a:xfrm>
        </p:spPr>
        <p:txBody>
          <a:bodyPr>
            <a:normAutofit lnSpcReduction="10000"/>
          </a:bodyPr>
          <a:lstStyle/>
          <a:p>
            <a:pPr algn="just">
              <a:buNone/>
            </a:pPr>
            <a:r>
              <a:rPr lang="fr-FR" sz="2400" b="1" dirty="0" smtClean="0"/>
              <a:t>Les </a:t>
            </a:r>
            <a:r>
              <a:rPr lang="fr-FR" sz="2400" dirty="0" smtClean="0"/>
              <a:t>mouettes</a:t>
            </a:r>
            <a:r>
              <a:rPr lang="fr-FR" sz="2400" b="1" dirty="0" smtClean="0"/>
              <a:t> sont des </a:t>
            </a:r>
            <a:r>
              <a:rPr lang="fr-FR" sz="2400" b="1" dirty="0" smtClean="0">
                <a:hlinkClick r:id="rId2" tooltip="Oiseau"/>
              </a:rPr>
              <a:t>oiseaux</a:t>
            </a:r>
            <a:r>
              <a:rPr lang="fr-FR" sz="2400" b="1" dirty="0" smtClean="0"/>
              <a:t> </a:t>
            </a:r>
            <a:r>
              <a:rPr lang="fr-FR" sz="2400" b="1" dirty="0" smtClean="0">
                <a:hlinkClick r:id="rId3" tooltip="Oiseau marin"/>
              </a:rPr>
              <a:t>marins</a:t>
            </a:r>
            <a:r>
              <a:rPr lang="fr-FR" sz="2400" b="1" dirty="0" smtClean="0"/>
              <a:t>. </a:t>
            </a:r>
            <a:r>
              <a:rPr lang="fr-FR" sz="2400" dirty="0" smtClean="0"/>
              <a:t>Il en existe plusieurs </a:t>
            </a:r>
            <a:r>
              <a:rPr lang="fr-FR" sz="2400" dirty="0" smtClean="0">
                <a:hlinkClick r:id="rId4" tooltip="Espèce"/>
              </a:rPr>
              <a:t>espèces</a:t>
            </a:r>
            <a:r>
              <a:rPr lang="fr-FR" sz="2400" b="1" dirty="0" smtClean="0"/>
              <a:t> : </a:t>
            </a:r>
          </a:p>
          <a:p>
            <a:pPr>
              <a:buNone/>
            </a:pPr>
            <a:endParaRPr lang="fr-FR" sz="2400" b="1" dirty="0" smtClean="0"/>
          </a:p>
          <a:p>
            <a:pPr>
              <a:buNone/>
            </a:pPr>
            <a:r>
              <a:rPr lang="fr-FR" sz="2400" dirty="0" smtClean="0"/>
              <a:t>- la</a:t>
            </a:r>
            <a:r>
              <a:rPr lang="fr-FR" sz="2400" b="1" dirty="0" smtClean="0"/>
              <a:t> mouette rieuse, </a:t>
            </a:r>
            <a:r>
              <a:rPr lang="fr-FR" sz="2400" dirty="0" smtClean="0"/>
              <a:t>dont le cri évoque un rire. Elle est </a:t>
            </a:r>
            <a:r>
              <a:rPr lang="fr-FR" sz="2400" b="1" dirty="0" smtClean="0"/>
              <a:t>blanche</a:t>
            </a:r>
            <a:r>
              <a:rPr lang="fr-FR" sz="2400" dirty="0" smtClean="0"/>
              <a:t>, avec la </a:t>
            </a:r>
            <a:r>
              <a:rPr lang="fr-FR" sz="2400" b="1" dirty="0" smtClean="0"/>
              <a:t>tête et la queue noires</a:t>
            </a:r>
            <a:r>
              <a:rPr lang="fr-FR" sz="2400" dirty="0" smtClean="0"/>
              <a:t>, et elle a</a:t>
            </a:r>
            <a:r>
              <a:rPr lang="fr-FR" sz="2400" b="1" dirty="0" smtClean="0"/>
              <a:t> </a:t>
            </a:r>
            <a:r>
              <a:rPr lang="fr-FR" sz="2400" dirty="0" smtClean="0"/>
              <a:t>des ailes grises.</a:t>
            </a:r>
            <a:endParaRPr lang="fr-FR" sz="2400" b="1" dirty="0" smtClean="0"/>
          </a:p>
          <a:p>
            <a:pPr>
              <a:buNone/>
            </a:pPr>
            <a:endParaRPr lang="fr-FR" sz="2400" dirty="0" smtClean="0"/>
          </a:p>
          <a:p>
            <a:pPr>
              <a:buFontTx/>
              <a:buChar char="-"/>
            </a:pPr>
            <a:r>
              <a:rPr lang="fr-FR" sz="2400" dirty="0" smtClean="0"/>
              <a:t>la </a:t>
            </a:r>
            <a:r>
              <a:rPr lang="fr-FR" sz="2400" b="1" dirty="0" smtClean="0">
                <a:hlinkClick r:id="rId5" tooltip="Mouette tridactyle"/>
              </a:rPr>
              <a:t>mouette tridactyle</a:t>
            </a:r>
            <a:r>
              <a:rPr lang="fr-FR" sz="2400" dirty="0" smtClean="0"/>
              <a:t>, qui s'appelle ainsi parce qu'elle n'a que </a:t>
            </a:r>
            <a:r>
              <a:rPr lang="fr-FR" sz="2400" b="1" dirty="0" smtClean="0"/>
              <a:t>trois</a:t>
            </a:r>
            <a:r>
              <a:rPr lang="fr-FR" sz="2400" dirty="0" smtClean="0"/>
              <a:t> doigts aux pattes. </a:t>
            </a:r>
          </a:p>
          <a:p>
            <a:pPr>
              <a:buFontTx/>
              <a:buChar char="-"/>
            </a:pPr>
            <a:endParaRPr lang="fr-FR" sz="2400" b="1" dirty="0" smtClean="0"/>
          </a:p>
          <a:p>
            <a:pPr>
              <a:buNone/>
            </a:pPr>
            <a:endParaRPr lang="fr-FR" sz="2400" dirty="0" smtClean="0"/>
          </a:p>
          <a:p>
            <a:pPr>
              <a:buNone/>
            </a:pPr>
            <a:endParaRPr lang="fr-FR" sz="2400" dirty="0" smtClean="0"/>
          </a:p>
          <a:p>
            <a:pPr>
              <a:buNone/>
            </a:pPr>
            <a:r>
              <a:rPr lang="fr-FR" sz="2400" dirty="0" smtClean="0"/>
              <a:t>- la </a:t>
            </a:r>
            <a:r>
              <a:rPr lang="fr-FR" sz="2400" b="1" dirty="0" smtClean="0">
                <a:hlinkClick r:id="rId6" tooltip="Mouette blanche"/>
              </a:rPr>
              <a:t>mouette blanche</a:t>
            </a:r>
            <a:r>
              <a:rPr lang="fr-FR" sz="2400" dirty="0" smtClean="0"/>
              <a:t>, comme son nom l'indique, est entièrement blanche.</a:t>
            </a:r>
            <a:endParaRPr lang="fr-FR" sz="2400" b="1" dirty="0" smtClean="0"/>
          </a:p>
          <a:p>
            <a:pPr marL="0" indent="0">
              <a:buNone/>
            </a:pPr>
            <a:endParaRPr lang="fr-FR" sz="2800" dirty="0" smtClean="0"/>
          </a:p>
        </p:txBody>
      </p:sp>
      <p:pic>
        <p:nvPicPr>
          <p:cNvPr id="4" name="Image 3"/>
          <p:cNvPicPr>
            <a:picLocks noChangeAspect="1"/>
          </p:cNvPicPr>
          <p:nvPr/>
        </p:nvPicPr>
        <p:blipFill>
          <a:blip r:embed="rId7"/>
          <a:stretch>
            <a:fillRect/>
          </a:stretch>
        </p:blipFill>
        <p:spPr>
          <a:xfrm>
            <a:off x="6074454" y="659672"/>
            <a:ext cx="2828365" cy="1882148"/>
          </a:xfrm>
          <a:prstGeom prst="rect">
            <a:avLst/>
          </a:prstGeom>
        </p:spPr>
      </p:pic>
      <p:pic>
        <p:nvPicPr>
          <p:cNvPr id="5" name="Image 4"/>
          <p:cNvPicPr>
            <a:picLocks noChangeAspect="1"/>
          </p:cNvPicPr>
          <p:nvPr/>
        </p:nvPicPr>
        <p:blipFill>
          <a:blip r:embed="rId8"/>
          <a:stretch>
            <a:fillRect/>
          </a:stretch>
        </p:blipFill>
        <p:spPr>
          <a:xfrm>
            <a:off x="9044191" y="659672"/>
            <a:ext cx="2839776" cy="1889742"/>
          </a:xfrm>
          <a:prstGeom prst="rect">
            <a:avLst/>
          </a:prstGeom>
        </p:spPr>
      </p:pic>
      <p:pic>
        <p:nvPicPr>
          <p:cNvPr id="6" name="Image 5"/>
          <p:cNvPicPr>
            <a:picLocks noChangeAspect="1"/>
          </p:cNvPicPr>
          <p:nvPr/>
        </p:nvPicPr>
        <p:blipFill>
          <a:blip r:embed="rId9"/>
          <a:stretch>
            <a:fillRect/>
          </a:stretch>
        </p:blipFill>
        <p:spPr>
          <a:xfrm>
            <a:off x="6816379" y="2769277"/>
            <a:ext cx="2640056" cy="1756837"/>
          </a:xfrm>
          <a:prstGeom prst="rect">
            <a:avLst/>
          </a:prstGeom>
        </p:spPr>
      </p:pic>
      <p:pic>
        <p:nvPicPr>
          <p:cNvPr id="7" name="Image 6"/>
          <p:cNvPicPr>
            <a:picLocks noChangeAspect="1"/>
          </p:cNvPicPr>
          <p:nvPr/>
        </p:nvPicPr>
        <p:blipFill>
          <a:blip r:embed="rId10"/>
          <a:stretch>
            <a:fillRect/>
          </a:stretch>
        </p:blipFill>
        <p:spPr>
          <a:xfrm>
            <a:off x="9696131" y="2614001"/>
            <a:ext cx="2187836" cy="2187836"/>
          </a:xfrm>
          <a:prstGeom prst="rect">
            <a:avLst/>
          </a:prstGeom>
        </p:spPr>
      </p:pic>
      <p:pic>
        <p:nvPicPr>
          <p:cNvPr id="8" name="Image 7"/>
          <p:cNvPicPr>
            <a:picLocks noChangeAspect="1"/>
          </p:cNvPicPr>
          <p:nvPr/>
        </p:nvPicPr>
        <p:blipFill>
          <a:blip r:embed="rId11"/>
          <a:stretch>
            <a:fillRect/>
          </a:stretch>
        </p:blipFill>
        <p:spPr>
          <a:xfrm>
            <a:off x="7298335" y="4954337"/>
            <a:ext cx="2727070" cy="1814741"/>
          </a:xfrm>
          <a:prstGeom prst="rect">
            <a:avLst/>
          </a:prstGeom>
        </p:spPr>
      </p:pic>
      <p:pic>
        <p:nvPicPr>
          <p:cNvPr id="10" name="Image 9"/>
          <p:cNvPicPr>
            <a:picLocks noChangeAspect="1"/>
          </p:cNvPicPr>
          <p:nvPr/>
        </p:nvPicPr>
        <p:blipFill>
          <a:blip r:embed="rId12"/>
          <a:stretch>
            <a:fillRect/>
          </a:stretch>
        </p:blipFill>
        <p:spPr>
          <a:xfrm>
            <a:off x="10163504" y="4954337"/>
            <a:ext cx="1720463" cy="2056163"/>
          </a:xfrm>
          <a:prstGeom prst="rect">
            <a:avLst/>
          </a:prstGeom>
        </p:spPr>
      </p:pic>
    </p:spTree>
    <p:extLst>
      <p:ext uri="{BB962C8B-B14F-4D97-AF65-F5344CB8AC3E}">
        <p14:creationId xmlns:p14="http://schemas.microsoft.com/office/powerpoint/2010/main" xmlns="" val="5166605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9177" y="146649"/>
            <a:ext cx="11723298" cy="1342341"/>
          </a:xfrm>
        </p:spPr>
        <p:txBody>
          <a:bodyPr>
            <a:normAutofit/>
          </a:bodyPr>
          <a:lstStyle/>
          <a:p>
            <a:pPr algn="just"/>
            <a:r>
              <a:rPr lang="fr-FR" sz="1800" b="1" dirty="0" smtClean="0"/>
              <a:t>J’ai choisi de décrire la </a:t>
            </a:r>
            <a:r>
              <a:rPr lang="fr-FR" sz="1800" b="1" u="sng" dirty="0" smtClean="0"/>
              <a:t>mouette rieuse</a:t>
            </a:r>
            <a:r>
              <a:rPr lang="fr-FR" sz="1800" b="1" dirty="0" smtClean="0"/>
              <a:t> (</a:t>
            </a:r>
            <a:r>
              <a:rPr lang="fr-FR" sz="1800" b="1" i="1" dirty="0" err="1" smtClean="0"/>
              <a:t>Chroicocephalus</a:t>
            </a:r>
            <a:r>
              <a:rPr lang="fr-FR" sz="1800" b="1" i="1" dirty="0" smtClean="0"/>
              <a:t> </a:t>
            </a:r>
            <a:r>
              <a:rPr lang="fr-FR" sz="1800" b="1" i="1" dirty="0" err="1" smtClean="0"/>
              <a:t>ridibundus</a:t>
            </a:r>
            <a:r>
              <a:rPr lang="fr-FR" sz="1800" b="1" i="1" dirty="0" smtClean="0"/>
              <a:t>)</a:t>
            </a:r>
            <a:r>
              <a:rPr lang="fr-FR" sz="1800" b="1" dirty="0" smtClean="0"/>
              <a:t>, </a:t>
            </a:r>
            <a:r>
              <a:rPr lang="fr-FR" sz="1800" dirty="0" smtClean="0"/>
              <a:t>qui fait partie de la famille des</a:t>
            </a:r>
            <a:r>
              <a:rPr lang="fr-FR" sz="1800" b="1" dirty="0" smtClean="0"/>
              <a:t> </a:t>
            </a:r>
            <a:r>
              <a:rPr lang="fr-FR" sz="1800" b="1" dirty="0" err="1" smtClean="0">
                <a:hlinkClick r:id="rId2" tooltip="Laridae"/>
              </a:rPr>
              <a:t>Laridae</a:t>
            </a:r>
            <a:r>
              <a:rPr lang="fr-FR" sz="1800" b="1" dirty="0" smtClean="0"/>
              <a:t>, qui regroupe les </a:t>
            </a:r>
            <a:r>
              <a:rPr lang="fr-FR" sz="1800" b="1" dirty="0" smtClean="0">
                <a:hlinkClick r:id="rId3" tooltip="Mouette"/>
              </a:rPr>
              <a:t>Mouettes</a:t>
            </a:r>
            <a:r>
              <a:rPr lang="fr-FR" sz="1800" b="1" dirty="0" smtClean="0"/>
              <a:t> et les </a:t>
            </a:r>
            <a:r>
              <a:rPr lang="fr-FR" sz="1800" b="1" dirty="0" smtClean="0">
                <a:hlinkClick r:id="rId4" tooltip="Goéland"/>
              </a:rPr>
              <a:t>Goélands</a:t>
            </a:r>
            <a:r>
              <a:rPr lang="fr-FR" sz="1800" b="1" dirty="0" smtClean="0"/>
              <a:t>. </a:t>
            </a:r>
            <a:r>
              <a:rPr lang="fr-FR" sz="1800" dirty="0" smtClean="0"/>
              <a:t>Son nom vient de son</a:t>
            </a:r>
            <a:r>
              <a:rPr lang="fr-FR" sz="1800" b="1" dirty="0" smtClean="0"/>
              <a:t> cri</a:t>
            </a:r>
            <a:r>
              <a:rPr lang="fr-FR" sz="1800" dirty="0" smtClean="0"/>
              <a:t>, qui ressemble plus à un </a:t>
            </a:r>
            <a:r>
              <a:rPr lang="fr-FR" sz="1800" b="1" dirty="0" smtClean="0"/>
              <a:t>ricanement</a:t>
            </a:r>
            <a:r>
              <a:rPr lang="fr-FR" sz="1800" dirty="0" smtClean="0"/>
              <a:t> qu’à un rire </a:t>
            </a:r>
            <a:r>
              <a:rPr lang="fr-FR" sz="1800" u="sng" dirty="0" smtClean="0"/>
              <a:t>La mouette rieuse.</a:t>
            </a:r>
            <a:endParaRPr lang="fr-FR" sz="1800" u="sng" dirty="0"/>
          </a:p>
        </p:txBody>
      </p:sp>
      <p:sp>
        <p:nvSpPr>
          <p:cNvPr id="3" name="Espace réservé du contenu 2"/>
          <p:cNvSpPr>
            <a:spLocks noGrp="1"/>
          </p:cNvSpPr>
          <p:nvPr>
            <p:ph idx="1"/>
          </p:nvPr>
        </p:nvSpPr>
        <p:spPr>
          <a:xfrm>
            <a:off x="319177" y="1488990"/>
            <a:ext cx="7237563" cy="5196015"/>
          </a:xfrm>
        </p:spPr>
        <p:txBody>
          <a:bodyPr>
            <a:normAutofit lnSpcReduction="10000"/>
          </a:bodyPr>
          <a:lstStyle/>
          <a:p>
            <a:pPr algn="ctr">
              <a:buNone/>
            </a:pPr>
            <a:r>
              <a:rPr lang="fr-FR" sz="3200" dirty="0" smtClean="0"/>
              <a:t>LA MOUETTE RIEUSE</a:t>
            </a:r>
          </a:p>
          <a:p>
            <a:pPr>
              <a:buNone/>
            </a:pPr>
            <a:r>
              <a:rPr lang="fr-FR" u="sng" dirty="0" smtClean="0"/>
              <a:t>Où vit-elle</a:t>
            </a:r>
            <a:r>
              <a:rPr lang="fr-FR" dirty="0" smtClean="0"/>
              <a:t> ?</a:t>
            </a:r>
          </a:p>
          <a:p>
            <a:pPr algn="just">
              <a:buNone/>
            </a:pPr>
            <a:r>
              <a:rPr lang="fr-FR" dirty="0" smtClean="0"/>
              <a:t>    Elle vit au bord de </a:t>
            </a:r>
            <a:r>
              <a:rPr lang="fr-FR" b="1" dirty="0" smtClean="0"/>
              <a:t>la mer</a:t>
            </a:r>
            <a:r>
              <a:rPr lang="fr-FR" dirty="0" smtClean="0"/>
              <a:t> (elle va parfois loin en mer, mais revient toujours à terre) ou sur les bords des </a:t>
            </a:r>
            <a:r>
              <a:rPr lang="fr-FR" b="1" dirty="0" smtClean="0"/>
              <a:t>étangs </a:t>
            </a:r>
            <a:r>
              <a:rPr lang="fr-FR" dirty="0" smtClean="0"/>
              <a:t>ou des lacs, dans les zones d'inondation, près des </a:t>
            </a:r>
            <a:r>
              <a:rPr lang="fr-FR" u="sng" dirty="0" smtClean="0">
                <a:hlinkClick r:id="rId5" tooltip="Estuaire"/>
              </a:rPr>
              <a:t>estuaires</a:t>
            </a:r>
            <a:r>
              <a:rPr lang="fr-FR" dirty="0" smtClean="0"/>
              <a:t> ou des gravières (le long du Rhin). Elle ressemble à un gros pigeon. Il y en a environ </a:t>
            </a:r>
            <a:r>
              <a:rPr lang="fr-FR" b="1" dirty="0" smtClean="0"/>
              <a:t>885 000 en France</a:t>
            </a:r>
            <a:r>
              <a:rPr lang="fr-FR" dirty="0" smtClean="0"/>
              <a:t>, d’après les comptages. (contre 220 000 goélands). On la rencontre presque partout en </a:t>
            </a:r>
            <a:r>
              <a:rPr lang="fr-FR" dirty="0" smtClean="0">
                <a:hlinkClick r:id="rId6" tooltip="Europe"/>
              </a:rPr>
              <a:t>Europe</a:t>
            </a:r>
            <a:r>
              <a:rPr lang="fr-FR" dirty="0" smtClean="0"/>
              <a:t> ainsi que dans une partie de l'</a:t>
            </a:r>
            <a:r>
              <a:rPr lang="fr-FR" dirty="0" smtClean="0">
                <a:hlinkClick r:id="rId7" tooltip="Asie"/>
              </a:rPr>
              <a:t>Asie</a:t>
            </a:r>
            <a:r>
              <a:rPr lang="fr-FR" dirty="0" smtClean="0"/>
              <a:t>. Parfois </a:t>
            </a:r>
            <a:r>
              <a:rPr lang="fr-FR" b="1" dirty="0" smtClean="0"/>
              <a:t>sédentaire</a:t>
            </a:r>
            <a:r>
              <a:rPr lang="fr-FR" dirty="0" smtClean="0"/>
              <a:t> (reste sur place) en </a:t>
            </a:r>
            <a:r>
              <a:rPr lang="fr-FR" dirty="0" smtClean="0">
                <a:hlinkClick r:id="rId8" tooltip="Grande-Bretagne"/>
              </a:rPr>
              <a:t>Grande-Bretagne</a:t>
            </a:r>
            <a:r>
              <a:rPr lang="fr-FR" dirty="0" smtClean="0"/>
              <a:t> et dans les pays méditerranéens, la Mouette rieuse est plutôt un </a:t>
            </a:r>
            <a:r>
              <a:rPr lang="fr-FR" b="1" dirty="0" smtClean="0"/>
              <a:t>oiseau </a:t>
            </a:r>
            <a:r>
              <a:rPr lang="fr-FR" b="1" u="sng" dirty="0" smtClean="0"/>
              <a:t>migrateur</a:t>
            </a:r>
            <a:r>
              <a:rPr lang="fr-FR" dirty="0" smtClean="0"/>
              <a:t> (se déplace d’un pays à l’autre). En hiver, elle descend vers la </a:t>
            </a:r>
            <a:r>
              <a:rPr lang="fr-FR" dirty="0" smtClean="0">
                <a:hlinkClick r:id="rId9" tooltip="Mer Méditerranée"/>
              </a:rPr>
              <a:t>mer Méditerranée</a:t>
            </a:r>
            <a:r>
              <a:rPr lang="fr-FR" dirty="0" smtClean="0"/>
              <a:t>, ainsi que sur les côtes de l'</a:t>
            </a:r>
            <a:r>
              <a:rPr lang="fr-FR" dirty="0" smtClean="0">
                <a:hlinkClick r:id="rId10" tooltip="Afrique du Nord"/>
              </a:rPr>
              <a:t>Afrique du Nord</a:t>
            </a:r>
            <a:r>
              <a:rPr lang="fr-FR" dirty="0" smtClean="0"/>
              <a:t>.</a:t>
            </a:r>
          </a:p>
          <a:p>
            <a:pPr>
              <a:buFontTx/>
              <a:buChar char="-"/>
            </a:pPr>
            <a:endParaRPr lang="fr-FR" dirty="0"/>
          </a:p>
        </p:txBody>
      </p:sp>
      <p:pic>
        <p:nvPicPr>
          <p:cNvPr id="5" name="Image 4"/>
          <p:cNvPicPr>
            <a:picLocks noChangeAspect="1"/>
          </p:cNvPicPr>
          <p:nvPr/>
        </p:nvPicPr>
        <p:blipFill>
          <a:blip r:embed="rId11"/>
          <a:stretch>
            <a:fillRect/>
          </a:stretch>
        </p:blipFill>
        <p:spPr>
          <a:xfrm>
            <a:off x="7829090" y="2182483"/>
            <a:ext cx="3918649" cy="2729224"/>
          </a:xfrm>
          <a:prstGeom prst="rect">
            <a:avLst/>
          </a:prstGeom>
        </p:spPr>
      </p:pic>
    </p:spTree>
    <p:extLst>
      <p:ext uri="{BB962C8B-B14F-4D97-AF65-F5344CB8AC3E}">
        <p14:creationId xmlns:p14="http://schemas.microsoft.com/office/powerpoint/2010/main" xmlns="" val="14908431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0956" y="845389"/>
            <a:ext cx="11577233" cy="5727939"/>
          </a:xfrm>
        </p:spPr>
        <p:txBody>
          <a:bodyPr>
            <a:normAutofit fontScale="85000" lnSpcReduction="20000"/>
          </a:bodyPr>
          <a:lstStyle/>
          <a:p>
            <a:endParaRPr lang="fr-FR" dirty="0" smtClean="0"/>
          </a:p>
          <a:p>
            <a:pPr algn="just"/>
            <a:r>
              <a:rPr lang="fr-FR" sz="2400" dirty="0" smtClean="0"/>
              <a:t>La mouette rieuse est de </a:t>
            </a:r>
            <a:r>
              <a:rPr lang="fr-FR" sz="2400" b="1" u="sng" dirty="0" smtClean="0"/>
              <a:t>couleur </a:t>
            </a:r>
            <a:r>
              <a:rPr lang="fr-FR" sz="2400" b="1" u="sng" dirty="0" smtClean="0">
                <a:hlinkClick r:id="rId2" tooltip="Blanc"/>
              </a:rPr>
              <a:t>blanche</a:t>
            </a:r>
            <a:r>
              <a:rPr lang="fr-FR" sz="2400" dirty="0" smtClean="0"/>
              <a:t> avec des </a:t>
            </a:r>
            <a:r>
              <a:rPr lang="fr-FR" sz="2400" u="sng" dirty="0" smtClean="0">
                <a:hlinkClick r:id="rId3" tooltip="Aile (oiseau)"/>
              </a:rPr>
              <a:t>ailes</a:t>
            </a:r>
            <a:r>
              <a:rPr lang="fr-FR" sz="2400" dirty="0" smtClean="0"/>
              <a:t> grises, sauf l'extrémité </a:t>
            </a:r>
            <a:r>
              <a:rPr lang="fr-FR" sz="2400" u="sng" dirty="0" smtClean="0">
                <a:hlinkClick r:id="rId4" tooltip="Noir"/>
              </a:rPr>
              <a:t>noire</a:t>
            </a:r>
            <a:r>
              <a:rPr lang="fr-FR" sz="2400" dirty="0" smtClean="0"/>
              <a:t>. La</a:t>
            </a:r>
            <a:r>
              <a:rPr lang="fr-FR" sz="2400" b="1" u="sng" dirty="0" smtClean="0"/>
              <a:t> tête</a:t>
            </a:r>
            <a:r>
              <a:rPr lang="fr-FR" sz="2400" dirty="0" smtClean="0"/>
              <a:t> est brun sombre, sauf en </a:t>
            </a:r>
            <a:r>
              <a:rPr lang="fr-FR" sz="2400" u="sng" dirty="0" smtClean="0">
                <a:hlinkClick r:id="rId5" tooltip="Hiver"/>
              </a:rPr>
              <a:t>hiver</a:t>
            </a:r>
            <a:r>
              <a:rPr lang="fr-FR" sz="2400" dirty="0" smtClean="0"/>
              <a:t> où elle est blanche à cause du plumage d’hiver, avec une tache noirâtre</a:t>
            </a:r>
            <a:r>
              <a:rPr lang="fr-FR" sz="2400" b="1" dirty="0" smtClean="0"/>
              <a:t> </a:t>
            </a:r>
            <a:r>
              <a:rPr lang="fr-FR" sz="2400" dirty="0" smtClean="0"/>
              <a:t>derrière l'œil. Les </a:t>
            </a:r>
            <a:r>
              <a:rPr lang="fr-FR" sz="2400" b="1" u="sng" dirty="0" smtClean="0"/>
              <a:t>pattes</a:t>
            </a:r>
            <a:r>
              <a:rPr lang="fr-FR" sz="2400" dirty="0" smtClean="0"/>
              <a:t> sont </a:t>
            </a:r>
            <a:r>
              <a:rPr lang="fr-FR" sz="2400" b="1" dirty="0" smtClean="0"/>
              <a:t>rouge foncé</a:t>
            </a:r>
            <a:r>
              <a:rPr lang="fr-FR" sz="2400" dirty="0" smtClean="0"/>
              <a:t>. </a:t>
            </a:r>
            <a:r>
              <a:rPr lang="fr-FR" sz="2400" b="1" dirty="0" smtClean="0"/>
              <a:t>Son </a:t>
            </a:r>
            <a:r>
              <a:rPr lang="fr-FR" sz="2400" b="1" u="sng" dirty="0" smtClean="0"/>
              <a:t>bec</a:t>
            </a:r>
            <a:r>
              <a:rPr lang="fr-FR" sz="2400" b="1" dirty="0" smtClean="0"/>
              <a:t>, crochu au bout, est rouge-jaune</a:t>
            </a:r>
            <a:r>
              <a:rPr lang="fr-FR" sz="2400" dirty="0" smtClean="0"/>
              <a:t>. Très souvent, la Mouette rieuse présente un </a:t>
            </a:r>
            <a:r>
              <a:rPr lang="fr-FR" sz="2400" b="1" dirty="0" smtClean="0"/>
              <a:t>large triangle</a:t>
            </a:r>
            <a:r>
              <a:rPr lang="fr-FR" sz="2400" dirty="0" smtClean="0"/>
              <a:t> blanc brillant qui va jusqu’à l’extrémité de l’aile et une </a:t>
            </a:r>
            <a:r>
              <a:rPr lang="fr-FR" sz="2400" b="1" dirty="0" smtClean="0"/>
              <a:t>ligne noire</a:t>
            </a:r>
            <a:r>
              <a:rPr lang="fr-FR" sz="2400" dirty="0" smtClean="0"/>
              <a:t> sur la bordure externe des grandes plumes de l’aile.</a:t>
            </a:r>
          </a:p>
          <a:p>
            <a:pPr algn="just"/>
            <a:endParaRPr lang="fr-FR" sz="2400" dirty="0" smtClean="0"/>
          </a:p>
          <a:p>
            <a:pPr lvl="0" algn="just"/>
            <a:r>
              <a:rPr lang="fr-FR" sz="2400" dirty="0" smtClean="0"/>
              <a:t>Sa </a:t>
            </a:r>
            <a:r>
              <a:rPr lang="fr-FR" sz="2400" b="1" u="sng" dirty="0" smtClean="0"/>
              <a:t>taille</a:t>
            </a:r>
            <a:r>
              <a:rPr lang="fr-FR" sz="2400" dirty="0" smtClean="0"/>
              <a:t> : elle mesure entre 33 et 43 cm de </a:t>
            </a:r>
            <a:r>
              <a:rPr lang="fr-FR" sz="2400" b="1" dirty="0" smtClean="0"/>
              <a:t>long</a:t>
            </a:r>
            <a:r>
              <a:rPr lang="fr-FR" sz="2400" dirty="0" smtClean="0"/>
              <a:t> avec une </a:t>
            </a:r>
            <a:r>
              <a:rPr lang="fr-FR" sz="2400" b="1" u="sng" dirty="0" smtClean="0"/>
              <a:t>envergure</a:t>
            </a:r>
            <a:r>
              <a:rPr lang="fr-FR" sz="2400" dirty="0" smtClean="0"/>
              <a:t> de 85 à 110 cm, quand elle déploie ses ailes (environ 3 fois + large que longue). Elle a les </a:t>
            </a:r>
            <a:r>
              <a:rPr lang="fr-FR" sz="2400" b="1" dirty="0" smtClean="0"/>
              <a:t>pattes</a:t>
            </a:r>
            <a:r>
              <a:rPr lang="fr-FR" sz="2400" dirty="0" smtClean="0"/>
              <a:t> palmées, ce qui facilite le déplacement sur terre et en vol. Le mâle est généralement un peu plus grand que la femelle.</a:t>
            </a:r>
          </a:p>
          <a:p>
            <a:pPr lvl="0" algn="just"/>
            <a:endParaRPr lang="fr-FR" sz="2400" dirty="0" smtClean="0"/>
          </a:p>
          <a:p>
            <a:pPr algn="just"/>
            <a:r>
              <a:rPr lang="fr-FR" sz="2400" dirty="0" smtClean="0"/>
              <a:t>(Ses autres mensurations sont : 28 cm à 33 cm pour l'aile, 11 à 12 cm pour la queue, 3 à 3,5 cm pour le </a:t>
            </a:r>
            <a:r>
              <a:rPr lang="fr-FR" sz="2400" b="1" dirty="0" smtClean="0"/>
              <a:t>bec) </a:t>
            </a:r>
          </a:p>
          <a:p>
            <a:pPr algn="just"/>
            <a:endParaRPr lang="fr-FR" sz="2400" dirty="0" smtClean="0"/>
          </a:p>
          <a:p>
            <a:pPr lvl="0" algn="just"/>
            <a:r>
              <a:rPr lang="fr-FR" sz="2400" dirty="0" smtClean="0"/>
              <a:t>Son</a:t>
            </a:r>
            <a:r>
              <a:rPr lang="fr-FR" sz="2400" b="1" u="sng" dirty="0" smtClean="0"/>
              <a:t> poids </a:t>
            </a:r>
            <a:r>
              <a:rPr lang="fr-FR" sz="2400" dirty="0" smtClean="0"/>
              <a:t>: elle pèse entre 195 et 374 g. </a:t>
            </a:r>
          </a:p>
          <a:p>
            <a:pPr lvl="0" algn="just"/>
            <a:endParaRPr lang="fr-FR" sz="2400" dirty="0" smtClean="0"/>
          </a:p>
          <a:p>
            <a:pPr lvl="0" algn="just"/>
            <a:r>
              <a:rPr lang="fr-FR" sz="2400" dirty="0" smtClean="0"/>
              <a:t>La Mouette rieuse vit jusqu’à 15 ans.</a:t>
            </a:r>
          </a:p>
          <a:p>
            <a:endParaRPr lang="fr-FR" dirty="0" smtClean="0"/>
          </a:p>
        </p:txBody>
      </p:sp>
      <p:sp>
        <p:nvSpPr>
          <p:cNvPr id="4" name="ZoneTexte 3"/>
          <p:cNvSpPr txBox="1"/>
          <p:nvPr/>
        </p:nvSpPr>
        <p:spPr>
          <a:xfrm>
            <a:off x="5173849" y="137503"/>
            <a:ext cx="4456670" cy="707886"/>
          </a:xfrm>
          <a:prstGeom prst="rect">
            <a:avLst/>
          </a:prstGeom>
          <a:noFill/>
        </p:spPr>
        <p:txBody>
          <a:bodyPr wrap="square" rtlCol="0">
            <a:spAutoFit/>
          </a:bodyPr>
          <a:lstStyle/>
          <a:p>
            <a:r>
              <a:rPr lang="fr-FR" sz="4000" u="sng" dirty="0" smtClean="0"/>
              <a:t>DESCRIPTION :</a:t>
            </a:r>
            <a:endParaRPr lang="fr-FR" sz="4000" u="sng" dirty="0"/>
          </a:p>
        </p:txBody>
      </p:sp>
    </p:spTree>
    <p:extLst>
      <p:ext uri="{BB962C8B-B14F-4D97-AF65-F5344CB8AC3E}">
        <p14:creationId xmlns:p14="http://schemas.microsoft.com/office/powerpoint/2010/main" xmlns="" val="16789046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828932" y="548721"/>
            <a:ext cx="5401770" cy="2795416"/>
          </a:xfrm>
          <a:prstGeom prst="rect">
            <a:avLst/>
          </a:prstGeom>
        </p:spPr>
      </p:pic>
      <p:pic>
        <p:nvPicPr>
          <p:cNvPr id="6" name="Image 5"/>
          <p:cNvPicPr>
            <a:picLocks noChangeAspect="1"/>
          </p:cNvPicPr>
          <p:nvPr/>
        </p:nvPicPr>
        <p:blipFill>
          <a:blip r:embed="rId3"/>
          <a:stretch>
            <a:fillRect/>
          </a:stretch>
        </p:blipFill>
        <p:spPr>
          <a:xfrm>
            <a:off x="7070036" y="704815"/>
            <a:ext cx="3731627" cy="2483228"/>
          </a:xfrm>
          <a:prstGeom prst="rect">
            <a:avLst/>
          </a:prstGeom>
        </p:spPr>
      </p:pic>
      <p:pic>
        <p:nvPicPr>
          <p:cNvPr id="8" name="Image 7"/>
          <p:cNvPicPr>
            <a:picLocks noChangeAspect="1"/>
          </p:cNvPicPr>
          <p:nvPr/>
        </p:nvPicPr>
        <p:blipFill>
          <a:blip r:embed="rId4"/>
          <a:stretch>
            <a:fillRect/>
          </a:stretch>
        </p:blipFill>
        <p:spPr>
          <a:xfrm>
            <a:off x="8596107" y="3344137"/>
            <a:ext cx="3266605" cy="3491362"/>
          </a:xfrm>
          <a:prstGeom prst="rect">
            <a:avLst/>
          </a:prstGeom>
        </p:spPr>
      </p:pic>
      <p:pic>
        <p:nvPicPr>
          <p:cNvPr id="7" name="Image 6"/>
          <p:cNvPicPr>
            <a:picLocks noChangeAspect="1"/>
          </p:cNvPicPr>
          <p:nvPr/>
        </p:nvPicPr>
        <p:blipFill>
          <a:blip r:embed="rId5"/>
          <a:stretch>
            <a:fillRect/>
          </a:stretch>
        </p:blipFill>
        <p:spPr>
          <a:xfrm>
            <a:off x="190579" y="4056616"/>
            <a:ext cx="3632885" cy="2417519"/>
          </a:xfrm>
          <a:prstGeom prst="rect">
            <a:avLst/>
          </a:prstGeom>
        </p:spPr>
      </p:pic>
      <p:pic>
        <p:nvPicPr>
          <p:cNvPr id="9" name="Image 8"/>
          <p:cNvPicPr>
            <a:picLocks noChangeAspect="1"/>
          </p:cNvPicPr>
          <p:nvPr/>
        </p:nvPicPr>
        <p:blipFill>
          <a:blip r:embed="rId6"/>
          <a:stretch>
            <a:fillRect/>
          </a:stretch>
        </p:blipFill>
        <p:spPr>
          <a:xfrm>
            <a:off x="4009944" y="3735238"/>
            <a:ext cx="4121141" cy="2973904"/>
          </a:xfrm>
          <a:prstGeom prst="rect">
            <a:avLst/>
          </a:prstGeom>
        </p:spPr>
      </p:pic>
    </p:spTree>
    <p:extLst>
      <p:ext uri="{BB962C8B-B14F-4D97-AF65-F5344CB8AC3E}">
        <p14:creationId xmlns:p14="http://schemas.microsoft.com/office/powerpoint/2010/main" xmlns="" val="10815210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20804" y="0"/>
            <a:ext cx="4271319" cy="871309"/>
          </a:xfrm>
        </p:spPr>
        <p:txBody>
          <a:bodyPr/>
          <a:lstStyle/>
          <a:p>
            <a:r>
              <a:rPr lang="fr-FR" u="sng" dirty="0" smtClean="0"/>
              <a:t>Mode de vie </a:t>
            </a:r>
            <a:r>
              <a:rPr lang="fr-FR" dirty="0" smtClean="0"/>
              <a:t>:</a:t>
            </a:r>
            <a:endParaRPr lang="fr-FR" dirty="0"/>
          </a:p>
        </p:txBody>
      </p:sp>
      <p:sp>
        <p:nvSpPr>
          <p:cNvPr id="3" name="Espace réservé du contenu 2"/>
          <p:cNvSpPr>
            <a:spLocks noGrp="1"/>
          </p:cNvSpPr>
          <p:nvPr>
            <p:ph idx="1"/>
          </p:nvPr>
        </p:nvSpPr>
        <p:spPr>
          <a:xfrm>
            <a:off x="216243" y="3303916"/>
            <a:ext cx="11773709" cy="3319305"/>
          </a:xfrm>
        </p:spPr>
        <p:txBody>
          <a:bodyPr>
            <a:normAutofit/>
          </a:bodyPr>
          <a:lstStyle/>
          <a:p>
            <a:pPr algn="just"/>
            <a:endParaRPr lang="fr-FR" sz="1800" dirty="0" smtClean="0"/>
          </a:p>
          <a:p>
            <a:pPr algn="just"/>
            <a:r>
              <a:rPr lang="fr-FR" sz="1800" dirty="0" smtClean="0"/>
              <a:t>Elle est </a:t>
            </a:r>
            <a:r>
              <a:rPr lang="fr-FR" sz="1800" b="1" u="sng" dirty="0" smtClean="0">
                <a:hlinkClick r:id="rId2" tooltip="Omnivore"/>
              </a:rPr>
              <a:t>omnivore</a:t>
            </a:r>
            <a:r>
              <a:rPr lang="fr-FR" sz="1800" dirty="0" smtClean="0"/>
              <a:t>, </a:t>
            </a:r>
            <a:r>
              <a:rPr lang="fr-FR" sz="1800" b="1" dirty="0" smtClean="0"/>
              <a:t>c'est-à-dire </a:t>
            </a:r>
            <a:r>
              <a:rPr lang="fr-FR" sz="1800" dirty="0" smtClean="0"/>
              <a:t>qu’elle est </a:t>
            </a:r>
            <a:r>
              <a:rPr lang="fr-FR" sz="1800" u="sng" dirty="0" smtClean="0"/>
              <a:t>à la fois </a:t>
            </a:r>
            <a:r>
              <a:rPr lang="fr-FR" sz="1800" b="1" u="sng" dirty="0" smtClean="0"/>
              <a:t>carnivore</a:t>
            </a:r>
            <a:r>
              <a:rPr lang="fr-FR" sz="1800" dirty="0" smtClean="0"/>
              <a:t> (mange de la viande), </a:t>
            </a:r>
            <a:r>
              <a:rPr lang="fr-FR" sz="1800" b="1" u="sng" dirty="0" smtClean="0"/>
              <a:t>piscivore</a:t>
            </a:r>
            <a:r>
              <a:rPr lang="fr-FR" sz="1800" dirty="0" smtClean="0"/>
              <a:t> (mange du poisson ou des fruits de mer) et </a:t>
            </a:r>
            <a:r>
              <a:rPr lang="fr-FR" sz="1800" b="1" u="sng" dirty="0" smtClean="0"/>
              <a:t>végétarienne</a:t>
            </a:r>
            <a:r>
              <a:rPr lang="fr-FR" sz="1800" dirty="0" smtClean="0"/>
              <a:t> (végétaux). Elle se nourrit d'</a:t>
            </a:r>
            <a:r>
              <a:rPr lang="fr-FR" sz="1800" b="1" dirty="0" smtClean="0"/>
              <a:t>animaux</a:t>
            </a:r>
            <a:r>
              <a:rPr lang="fr-FR" sz="1800" dirty="0" smtClean="0"/>
              <a:t>, d’</a:t>
            </a:r>
            <a:r>
              <a:rPr lang="fr-FR" sz="1800" b="1" dirty="0" smtClean="0"/>
              <a:t>insectes, </a:t>
            </a:r>
            <a:r>
              <a:rPr lang="fr-FR" sz="1800" dirty="0" smtClean="0"/>
              <a:t>comme les libellules, les chenilles, les papillons, les criquets, </a:t>
            </a:r>
            <a:r>
              <a:rPr lang="fr-FR" sz="1800" b="1" dirty="0" smtClean="0"/>
              <a:t>mais elle mange aussi les vers</a:t>
            </a:r>
            <a:r>
              <a:rPr lang="fr-FR" sz="1800" dirty="0" smtClean="0"/>
              <a:t> de terre, surtout les lombrics</a:t>
            </a:r>
            <a:r>
              <a:rPr lang="fr-FR" sz="1800" b="1" dirty="0" smtClean="0"/>
              <a:t>.</a:t>
            </a:r>
            <a:r>
              <a:rPr lang="fr-FR" sz="1800" dirty="0" smtClean="0"/>
              <a:t> Elle mange également des </a:t>
            </a:r>
            <a:r>
              <a:rPr lang="fr-FR" sz="1800" b="1" dirty="0" smtClean="0"/>
              <a:t>végétaux</a:t>
            </a:r>
            <a:r>
              <a:rPr lang="fr-FR" sz="1800" dirty="0" smtClean="0"/>
              <a:t> et des </a:t>
            </a:r>
            <a:r>
              <a:rPr lang="fr-FR" sz="1800" b="1" dirty="0" smtClean="0"/>
              <a:t>déchets ménagers</a:t>
            </a:r>
            <a:r>
              <a:rPr lang="fr-FR" sz="1800" dirty="0" smtClean="0"/>
              <a:t> ou industriels.                                  Sur les plages et au bord des étangs, elle</a:t>
            </a:r>
            <a:r>
              <a:rPr lang="fr-FR" sz="1800" b="1" dirty="0" smtClean="0"/>
              <a:t> frappe le sol</a:t>
            </a:r>
            <a:r>
              <a:rPr lang="fr-FR" sz="1800" dirty="0" smtClean="0"/>
              <a:t> pour capturer des lombrics, et les vibrations provoquent la sortie de ses proies. On voit souvent des mouettes </a:t>
            </a:r>
            <a:r>
              <a:rPr lang="fr-FR" sz="1800" b="1" dirty="0" smtClean="0"/>
              <a:t>suivre les</a:t>
            </a:r>
            <a:r>
              <a:rPr lang="fr-FR" sz="1800" dirty="0" smtClean="0"/>
              <a:t> </a:t>
            </a:r>
            <a:r>
              <a:rPr lang="fr-FR" sz="1800" b="1" dirty="0" smtClean="0"/>
              <a:t>bateaux</a:t>
            </a:r>
            <a:r>
              <a:rPr lang="fr-FR" sz="1800" dirty="0" smtClean="0"/>
              <a:t> de pêche : elles savent que les pêcheurs jettent à la mer les poissons qu'ils ont attrapés et dont ils ne veulent pas. Les mouettes n'ont alors plus qu'à plonger pour se procurer un bon repas.</a:t>
            </a:r>
          </a:p>
          <a:p>
            <a:pPr algn="just"/>
            <a:endParaRPr lang="fr-FR" sz="1800" dirty="0" smtClean="0"/>
          </a:p>
          <a:p>
            <a:pPr algn="just"/>
            <a:r>
              <a:rPr lang="fr-FR" sz="1800" dirty="0" smtClean="0"/>
              <a:t>La Mouette rieuse niche le plus souvent en </a:t>
            </a:r>
            <a:r>
              <a:rPr lang="fr-FR" sz="1800" b="1" dirty="0" smtClean="0"/>
              <a:t>colonies</a:t>
            </a:r>
            <a:r>
              <a:rPr lang="fr-FR" sz="1800" dirty="0" smtClean="0"/>
              <a:t> de plusieurs dizaines de couples.</a:t>
            </a:r>
          </a:p>
          <a:p>
            <a:pPr algn="just"/>
            <a:endParaRPr lang="fr-FR" sz="1800" dirty="0"/>
          </a:p>
        </p:txBody>
      </p:sp>
      <p:pic>
        <p:nvPicPr>
          <p:cNvPr id="4" name="Image 3"/>
          <p:cNvPicPr>
            <a:picLocks noChangeAspect="1"/>
          </p:cNvPicPr>
          <p:nvPr/>
        </p:nvPicPr>
        <p:blipFill>
          <a:blip r:embed="rId3"/>
          <a:stretch>
            <a:fillRect/>
          </a:stretch>
        </p:blipFill>
        <p:spPr>
          <a:xfrm>
            <a:off x="4527197" y="871309"/>
            <a:ext cx="3810000" cy="2133600"/>
          </a:xfrm>
          <a:prstGeom prst="rect">
            <a:avLst/>
          </a:prstGeom>
        </p:spPr>
      </p:pic>
      <p:pic>
        <p:nvPicPr>
          <p:cNvPr id="6" name="Image 5"/>
          <p:cNvPicPr>
            <a:picLocks noChangeAspect="1"/>
          </p:cNvPicPr>
          <p:nvPr/>
        </p:nvPicPr>
        <p:blipFill>
          <a:blip r:embed="rId4"/>
          <a:stretch>
            <a:fillRect/>
          </a:stretch>
        </p:blipFill>
        <p:spPr>
          <a:xfrm>
            <a:off x="214708" y="474453"/>
            <a:ext cx="4076700" cy="2717800"/>
          </a:xfrm>
          <a:prstGeom prst="rect">
            <a:avLst/>
          </a:prstGeom>
        </p:spPr>
      </p:pic>
      <p:pic>
        <p:nvPicPr>
          <p:cNvPr id="7" name="Image 6"/>
          <p:cNvPicPr>
            <a:picLocks noChangeAspect="1"/>
          </p:cNvPicPr>
          <p:nvPr/>
        </p:nvPicPr>
        <p:blipFill>
          <a:blip r:embed="rId5"/>
          <a:stretch>
            <a:fillRect/>
          </a:stretch>
        </p:blipFill>
        <p:spPr>
          <a:xfrm>
            <a:off x="8541343" y="859214"/>
            <a:ext cx="3448610" cy="2444702"/>
          </a:xfrm>
          <a:prstGeom prst="rect">
            <a:avLst/>
          </a:prstGeom>
        </p:spPr>
      </p:pic>
    </p:spTree>
    <p:extLst>
      <p:ext uri="{BB962C8B-B14F-4D97-AF65-F5344CB8AC3E}">
        <p14:creationId xmlns:p14="http://schemas.microsoft.com/office/powerpoint/2010/main" xmlns="" val="11260182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5827" y="0"/>
            <a:ext cx="9967784" cy="1293028"/>
          </a:xfrm>
        </p:spPr>
        <p:txBody>
          <a:bodyPr>
            <a:normAutofit/>
          </a:bodyPr>
          <a:lstStyle/>
          <a:p>
            <a:r>
              <a:rPr lang="fr-FR" sz="3600" u="sng" dirty="0" smtClean="0"/>
              <a:t>Reproduction : la mouette est ovipare</a:t>
            </a:r>
            <a:endParaRPr lang="fr-FR" sz="3600" u="sng" dirty="0"/>
          </a:p>
        </p:txBody>
      </p:sp>
      <p:sp>
        <p:nvSpPr>
          <p:cNvPr id="3" name="Espace réservé du contenu 2"/>
          <p:cNvSpPr>
            <a:spLocks noGrp="1"/>
          </p:cNvSpPr>
          <p:nvPr>
            <p:ph idx="1"/>
          </p:nvPr>
        </p:nvSpPr>
        <p:spPr>
          <a:xfrm>
            <a:off x="685800" y="1052424"/>
            <a:ext cx="10820400" cy="5166262"/>
          </a:xfrm>
        </p:spPr>
        <p:txBody>
          <a:bodyPr/>
          <a:lstStyle/>
          <a:p>
            <a:pPr algn="just"/>
            <a:r>
              <a:rPr lang="fr-FR" dirty="0" smtClean="0"/>
              <a:t>Au printemps, le couple de mouettes choisit un endroit sec pour y faire son nid. La femelle </a:t>
            </a:r>
            <a:r>
              <a:rPr lang="fr-FR" b="1" dirty="0" smtClean="0"/>
              <a:t>pond</a:t>
            </a:r>
            <a:r>
              <a:rPr lang="fr-FR" dirty="0" smtClean="0"/>
              <a:t> </a:t>
            </a:r>
            <a:r>
              <a:rPr lang="fr-FR" b="1" dirty="0" smtClean="0"/>
              <a:t>1 à 3 œufs par an </a:t>
            </a:r>
            <a:r>
              <a:rPr lang="fr-FR" dirty="0" smtClean="0"/>
              <a:t>qu’elle couve pendant 3 semaines</a:t>
            </a:r>
            <a:r>
              <a:rPr lang="fr-FR" b="1" dirty="0" smtClean="0"/>
              <a:t>, entre avril et juillet. </a:t>
            </a:r>
            <a:r>
              <a:rPr lang="fr-FR" dirty="0" smtClean="0"/>
              <a:t>Les petits s’envolent environ 35 jours après leur naissance.</a:t>
            </a:r>
          </a:p>
          <a:p>
            <a:pPr algn="just"/>
            <a:endParaRPr lang="fr-FR" dirty="0" smtClean="0"/>
          </a:p>
          <a:p>
            <a:pPr algn="just"/>
            <a:r>
              <a:rPr lang="fr-FR" dirty="0" smtClean="0"/>
              <a:t>On confond souvent la Mouette avec le Goéland. Ce dernier est plus grand que la Mouette (1m 50 d’envergure) et les goélands sont gris avec un </a:t>
            </a:r>
            <a:r>
              <a:rPr lang="fr-FR" b="1" dirty="0" smtClean="0"/>
              <a:t>bec jaune</a:t>
            </a:r>
            <a:r>
              <a:rPr lang="fr-FR" dirty="0" smtClean="0"/>
              <a:t>, ce qui permet de les différencier. </a:t>
            </a:r>
          </a:p>
          <a:p>
            <a:endParaRPr lang="fr-FR" dirty="0"/>
          </a:p>
        </p:txBody>
      </p:sp>
      <p:pic>
        <p:nvPicPr>
          <p:cNvPr id="4" name="Image 3"/>
          <p:cNvPicPr>
            <a:picLocks noChangeAspect="1"/>
          </p:cNvPicPr>
          <p:nvPr/>
        </p:nvPicPr>
        <p:blipFill rotWithShape="1">
          <a:blip r:embed="rId2"/>
          <a:srcRect l="6210" t="8517" r="7526" b="8349"/>
          <a:stretch/>
        </p:blipFill>
        <p:spPr>
          <a:xfrm>
            <a:off x="7530243" y="3749983"/>
            <a:ext cx="4443368" cy="2996807"/>
          </a:xfrm>
          <a:prstGeom prst="rect">
            <a:avLst/>
          </a:prstGeom>
        </p:spPr>
      </p:pic>
      <p:pic>
        <p:nvPicPr>
          <p:cNvPr id="5" name="Image 4"/>
          <p:cNvPicPr>
            <a:picLocks noChangeAspect="1"/>
          </p:cNvPicPr>
          <p:nvPr/>
        </p:nvPicPr>
        <p:blipFill>
          <a:blip r:embed="rId3"/>
          <a:stretch>
            <a:fillRect/>
          </a:stretch>
        </p:blipFill>
        <p:spPr>
          <a:xfrm>
            <a:off x="4883655" y="4095138"/>
            <a:ext cx="2490926" cy="1873176"/>
          </a:xfrm>
          <a:prstGeom prst="rect">
            <a:avLst/>
          </a:prstGeom>
        </p:spPr>
      </p:pic>
      <p:pic>
        <p:nvPicPr>
          <p:cNvPr id="7" name="Image 6"/>
          <p:cNvPicPr>
            <a:picLocks noChangeAspect="1"/>
          </p:cNvPicPr>
          <p:nvPr/>
        </p:nvPicPr>
        <p:blipFill rotWithShape="1">
          <a:blip r:embed="rId4"/>
          <a:srcRect l="5373" t="8288" r="5854" b="8239"/>
          <a:stretch/>
        </p:blipFill>
        <p:spPr>
          <a:xfrm>
            <a:off x="218390" y="3740862"/>
            <a:ext cx="4509604" cy="3005928"/>
          </a:xfrm>
          <a:prstGeom prst="rect">
            <a:avLst/>
          </a:prstGeom>
        </p:spPr>
      </p:pic>
    </p:spTree>
    <p:extLst>
      <p:ext uri="{BB962C8B-B14F-4D97-AF65-F5344CB8AC3E}">
        <p14:creationId xmlns:p14="http://schemas.microsoft.com/office/powerpoint/2010/main" xmlns="" val="2336469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err="1" smtClean="0"/>
              <a:t>DiffÉrence</a:t>
            </a:r>
            <a:r>
              <a:rPr lang="fr-FR" u="sng" dirty="0" smtClean="0"/>
              <a:t> mouette-</a:t>
            </a:r>
            <a:r>
              <a:rPr lang="fr-FR" u="sng" dirty="0" err="1" smtClean="0"/>
              <a:t>goÉland</a:t>
            </a:r>
            <a:r>
              <a:rPr lang="fr-FR" u="sng" dirty="0" smtClean="0"/>
              <a:t> :</a:t>
            </a:r>
            <a:endParaRPr lang="fr-FR" u="sng" dirty="0"/>
          </a:p>
        </p:txBody>
      </p:sp>
      <p:sp>
        <p:nvSpPr>
          <p:cNvPr id="3" name="Espace réservé du contenu 2"/>
          <p:cNvSpPr>
            <a:spLocks noGrp="1"/>
          </p:cNvSpPr>
          <p:nvPr>
            <p:ph idx="1"/>
          </p:nvPr>
        </p:nvSpPr>
        <p:spPr>
          <a:xfrm>
            <a:off x="685799" y="2194560"/>
            <a:ext cx="10449697" cy="4024125"/>
          </a:xfrm>
          <a:ln>
            <a:noFill/>
          </a:ln>
        </p:spPr>
        <p:txBody>
          <a:bodyPr/>
          <a:lstStyle/>
          <a:p>
            <a:pPr marL="0" indent="0">
              <a:buNone/>
            </a:pPr>
            <a:r>
              <a:rPr lang="fr-FR" u="sng" dirty="0" smtClean="0"/>
              <a:t>Mouette : </a:t>
            </a:r>
            <a:r>
              <a:rPr lang="fr-FR" dirty="0" smtClean="0"/>
              <a:t>						</a:t>
            </a:r>
            <a:r>
              <a:rPr lang="fr-FR" dirty="0"/>
              <a:t> </a:t>
            </a:r>
            <a:r>
              <a:rPr lang="fr-FR" dirty="0" smtClean="0"/>
              <a:t>  </a:t>
            </a:r>
            <a:r>
              <a:rPr lang="fr-FR" u="sng" dirty="0" smtClean="0"/>
              <a:t>Goéland :</a:t>
            </a:r>
          </a:p>
        </p:txBody>
      </p:sp>
      <p:pic>
        <p:nvPicPr>
          <p:cNvPr id="4" name="Image 3"/>
          <p:cNvPicPr>
            <a:picLocks noChangeAspect="1"/>
          </p:cNvPicPr>
          <p:nvPr/>
        </p:nvPicPr>
        <p:blipFill>
          <a:blip r:embed="rId2"/>
          <a:stretch>
            <a:fillRect/>
          </a:stretch>
        </p:blipFill>
        <p:spPr>
          <a:xfrm>
            <a:off x="685800" y="2964977"/>
            <a:ext cx="4902008" cy="3253708"/>
          </a:xfrm>
          <a:prstGeom prst="rect">
            <a:avLst/>
          </a:prstGeom>
        </p:spPr>
      </p:pic>
      <p:pic>
        <p:nvPicPr>
          <p:cNvPr id="5" name="Image 4"/>
          <p:cNvPicPr>
            <a:picLocks noChangeAspect="1"/>
          </p:cNvPicPr>
          <p:nvPr/>
        </p:nvPicPr>
        <p:blipFill>
          <a:blip r:embed="rId3"/>
          <a:stretch>
            <a:fillRect/>
          </a:stretch>
        </p:blipFill>
        <p:spPr>
          <a:xfrm>
            <a:off x="6752624" y="2923974"/>
            <a:ext cx="4382873" cy="3294711"/>
          </a:xfrm>
          <a:prstGeom prst="rect">
            <a:avLst/>
          </a:prstGeom>
        </p:spPr>
      </p:pic>
      <p:sp>
        <p:nvSpPr>
          <p:cNvPr id="8" name="Éclair 7"/>
          <p:cNvSpPr/>
          <p:nvPr/>
        </p:nvSpPr>
        <p:spPr>
          <a:xfrm>
            <a:off x="5867475" y="2401682"/>
            <a:ext cx="656893" cy="4122686"/>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pic>
        <p:nvPicPr>
          <p:cNvPr id="9" name="Image 8"/>
          <p:cNvPicPr>
            <a:picLocks noChangeAspect="1"/>
          </p:cNvPicPr>
          <p:nvPr/>
        </p:nvPicPr>
        <p:blipFill>
          <a:blip r:embed="rId4"/>
          <a:stretch>
            <a:fillRect/>
          </a:stretch>
        </p:blipFill>
        <p:spPr>
          <a:xfrm>
            <a:off x="340789" y="177615"/>
            <a:ext cx="2406530" cy="1601436"/>
          </a:xfrm>
          <a:prstGeom prst="rect">
            <a:avLst/>
          </a:prstGeom>
        </p:spPr>
      </p:pic>
    </p:spTree>
    <p:extLst>
      <p:ext uri="{BB962C8B-B14F-4D97-AF65-F5344CB8AC3E}">
        <p14:creationId xmlns:p14="http://schemas.microsoft.com/office/powerpoint/2010/main" xmlns="" val="3116252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3011" y="577970"/>
            <a:ext cx="8610600" cy="1293028"/>
          </a:xfrm>
        </p:spPr>
        <p:txBody>
          <a:bodyPr/>
          <a:lstStyle/>
          <a:p>
            <a:r>
              <a:rPr lang="fr-FR" dirty="0" smtClean="0"/>
              <a:t>LA MOUETTE EN ÉTÉ ET EN HIVER</a:t>
            </a:r>
            <a:endParaRPr lang="fr-FR" dirty="0"/>
          </a:p>
        </p:txBody>
      </p:sp>
      <p:sp>
        <p:nvSpPr>
          <p:cNvPr id="3" name="Espace réservé du contenu 2"/>
          <p:cNvSpPr>
            <a:spLocks noGrp="1"/>
          </p:cNvSpPr>
          <p:nvPr>
            <p:ph idx="1"/>
          </p:nvPr>
        </p:nvSpPr>
        <p:spPr/>
        <p:txBody>
          <a:bodyPr/>
          <a:lstStyle/>
          <a:p>
            <a:pPr>
              <a:buNone/>
            </a:pPr>
            <a:r>
              <a:rPr lang="fr-FR" dirty="0" smtClean="0"/>
              <a:t>La mouette rieuse adulte en été                                 La mouette rieuse en hiver</a:t>
            </a:r>
          </a:p>
          <a:p>
            <a:endParaRPr lang="fr-FR" dirty="0" smtClean="0"/>
          </a:p>
          <a:p>
            <a:pPr>
              <a:buNone/>
            </a:pPr>
            <a:r>
              <a:rPr lang="fr-FR" dirty="0" smtClean="0"/>
              <a:t>                                      </a:t>
            </a:r>
            <a:endParaRPr lang="fr-FR" dirty="0"/>
          </a:p>
        </p:txBody>
      </p:sp>
      <p:pic>
        <p:nvPicPr>
          <p:cNvPr id="1026" name="Picture 2" descr="mouette"/>
          <p:cNvPicPr>
            <a:picLocks noChangeAspect="1" noChangeArrowheads="1"/>
          </p:cNvPicPr>
          <p:nvPr/>
        </p:nvPicPr>
        <p:blipFill>
          <a:blip r:embed="rId2"/>
          <a:srcRect/>
          <a:stretch>
            <a:fillRect/>
          </a:stretch>
        </p:blipFill>
        <p:spPr bwMode="auto">
          <a:xfrm>
            <a:off x="865337" y="2844800"/>
            <a:ext cx="4162425" cy="2260600"/>
          </a:xfrm>
          <a:prstGeom prst="rect">
            <a:avLst/>
          </a:prstGeom>
          <a:noFill/>
          <a:ln w="9525">
            <a:noFill/>
            <a:miter lim="800000"/>
            <a:headEnd/>
            <a:tailEnd/>
          </a:ln>
        </p:spPr>
      </p:pic>
      <p:pic>
        <p:nvPicPr>
          <p:cNvPr id="1027" name="Picture 3" descr="mouette"/>
          <p:cNvPicPr>
            <a:picLocks noChangeAspect="1" noChangeArrowheads="1"/>
          </p:cNvPicPr>
          <p:nvPr/>
        </p:nvPicPr>
        <p:blipFill>
          <a:blip r:embed="rId3"/>
          <a:srcRect/>
          <a:stretch>
            <a:fillRect/>
          </a:stretch>
        </p:blipFill>
        <p:spPr bwMode="auto">
          <a:xfrm>
            <a:off x="7248525" y="2844800"/>
            <a:ext cx="4257675" cy="28448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Traînée de condensatio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206</TotalTime>
  <Words>294</Words>
  <Application>Microsoft Office PowerPoint</Application>
  <PresentationFormat>Personnalisé</PresentationFormat>
  <Paragraphs>69</Paragraphs>
  <Slides>12</Slides>
  <Notes>0</Notes>
  <HiddenSlides>0</HiddenSlides>
  <MMClips>1</MMClips>
  <ScaleCrop>false</ScaleCrop>
  <HeadingPairs>
    <vt:vector size="4" baseType="variant">
      <vt:variant>
        <vt:lpstr>Thème</vt:lpstr>
      </vt:variant>
      <vt:variant>
        <vt:i4>1</vt:i4>
      </vt:variant>
      <vt:variant>
        <vt:lpstr>Titres des diapositives</vt:lpstr>
      </vt:variant>
      <vt:variant>
        <vt:i4>12</vt:i4>
      </vt:variant>
    </vt:vector>
  </HeadingPairs>
  <TitlesOfParts>
    <vt:vector size="13" baseType="lpstr">
      <vt:lpstr>Traînée de condensation</vt:lpstr>
      <vt:lpstr>Les mouettes</vt:lpstr>
      <vt:lpstr>Diapositive 2</vt:lpstr>
      <vt:lpstr>J’ai choisi de décrire la mouette rieuse (Chroicocephalus ridibundus), qui fait partie de la famille des Laridae, qui regroupe les Mouettes et les Goélands. Son nom vient de son cri, qui ressemble plus à un ricanement qu’à un rire La mouette rieuse.</vt:lpstr>
      <vt:lpstr>Diapositive 4</vt:lpstr>
      <vt:lpstr>Diapositive 5</vt:lpstr>
      <vt:lpstr>Mode de vie :</vt:lpstr>
      <vt:lpstr>Reproduction : la mouette est ovipare</vt:lpstr>
      <vt:lpstr>DiffÉrence mouette-goÉland :</vt:lpstr>
      <vt:lpstr>LA MOUETTE EN ÉTÉ ET EN HIVER</vt:lpstr>
      <vt:lpstr>LES LIVRES Où LE HÉROS EST UNE MOUETTES OU UN Goéland</vt:lpstr>
      <vt:lpstr>Sources :</vt:lpstr>
      <vt:lpstr>QUIZZ :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mouettes</dc:title>
  <dc:creator>Céline SALMON</dc:creator>
  <cp:lastModifiedBy>Alain</cp:lastModifiedBy>
  <cp:revision>20</cp:revision>
  <dcterms:created xsi:type="dcterms:W3CDTF">2018-02-04T15:08:22Z</dcterms:created>
  <dcterms:modified xsi:type="dcterms:W3CDTF">2018-02-28T16:26:06Z</dcterms:modified>
</cp:coreProperties>
</file>