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8" r:id="rId5"/>
    <p:sldId id="257"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261100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3216861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222395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414084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193709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F14E408-8BD7-4151-83B2-DFAB7D3403D4}" type="datetimeFigureOut">
              <a:rPr lang="fr-FR" smtClean="0"/>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315505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F14E408-8BD7-4151-83B2-DFAB7D3403D4}" type="datetimeFigureOut">
              <a:rPr lang="fr-FR" smtClean="0"/>
              <a:t>08/05/2017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214023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F14E408-8BD7-4151-83B2-DFAB7D3403D4}" type="datetimeFigureOut">
              <a:rPr lang="fr-FR" smtClean="0"/>
              <a:t>08/05/2017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90309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14E408-8BD7-4151-83B2-DFAB7D3403D4}" type="datetimeFigureOut">
              <a:rPr lang="fr-FR" smtClean="0"/>
              <a:t>08/05/2017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325464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14E408-8BD7-4151-83B2-DFAB7D3403D4}" type="datetimeFigureOut">
              <a:rPr lang="fr-FR" smtClean="0"/>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40483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1F14E408-8BD7-4151-83B2-DFAB7D3403D4}" type="datetimeFigureOut">
              <a:rPr lang="fr-FR" smtClean="0"/>
              <a:t>08/05/2017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7FD1BE-3478-4287-9D9B-05A8AA39B08B}" type="slidenum">
              <a:rPr lang="fr-FR" smtClean="0"/>
              <a:t>‹N°›</a:t>
            </a:fld>
            <a:endParaRPr lang="fr-FR"/>
          </a:p>
        </p:txBody>
      </p:sp>
    </p:spTree>
    <p:extLst>
      <p:ext uri="{BB962C8B-B14F-4D97-AF65-F5344CB8AC3E}">
        <p14:creationId xmlns:p14="http://schemas.microsoft.com/office/powerpoint/2010/main" val="289605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4E408-8BD7-4151-83B2-DFAB7D3403D4}" type="datetimeFigureOut">
              <a:rPr lang="fr-FR" smtClean="0"/>
              <a:t>08/05/2017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FD1BE-3478-4287-9D9B-05A8AA39B08B}" type="slidenum">
              <a:rPr lang="fr-FR" smtClean="0"/>
              <a:t>‹N°›</a:t>
            </a:fld>
            <a:endParaRPr lang="fr-FR"/>
          </a:p>
        </p:txBody>
      </p:sp>
    </p:spTree>
    <p:extLst>
      <p:ext uri="{BB962C8B-B14F-4D97-AF65-F5344CB8AC3E}">
        <p14:creationId xmlns:p14="http://schemas.microsoft.com/office/powerpoint/2010/main" val="102928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encyclo.free.fr/pages/dico.htm#carnivores"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 Id="rId9"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hyperlink" Target="http://encyclo.free.fr/pages/dico.htm#carnivore"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hyperlink" Target="http://encyclo.free.fr/pages/dico.htm#carnivore" TargetMode="External"/><Relationship Id="rId2" Type="http://schemas.openxmlformats.org/officeDocument/2006/relationships/image" Target="../media/image14.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3298" y="274638"/>
            <a:ext cx="10515600" cy="1325563"/>
          </a:xfrm>
        </p:spPr>
        <p:txBody>
          <a:bodyPr>
            <a:normAutofit/>
          </a:bodyPr>
          <a:lstStyle/>
          <a:p>
            <a:pPr algn="ctr"/>
            <a:r>
              <a:rPr lang="fr-FR" dirty="0"/>
              <a:t>Je vais vous parlez du </a:t>
            </a:r>
            <a:r>
              <a:rPr lang="fr-FR" dirty="0" err="1"/>
              <a:t>Nepentes</a:t>
            </a:r>
            <a:r>
              <a:rPr lang="fr-FR" dirty="0"/>
              <a:t> </a:t>
            </a:r>
            <a:r>
              <a:rPr lang="fr-FR" dirty="0" err="1"/>
              <a:t>lowii</a:t>
            </a:r>
            <a:endParaRPr lang="fr-FR" dirty="0"/>
          </a:p>
        </p:txBody>
      </p:sp>
      <p:sp>
        <p:nvSpPr>
          <p:cNvPr id="3" name="Sous-titre 2"/>
          <p:cNvSpPr>
            <a:spLocks noGrp="1"/>
          </p:cNvSpPr>
          <p:nvPr>
            <p:ph idx="1"/>
          </p:nvPr>
        </p:nvSpPr>
        <p:spPr/>
        <p:txBody>
          <a:bodyPr>
            <a:normAutofit/>
          </a:bodyPr>
          <a:lstStyle/>
          <a:p>
            <a:pPr marL="0" indent="0">
              <a:buNone/>
            </a:pPr>
            <a:r>
              <a:rPr lang="fr-FR" sz="1600" dirty="0"/>
              <a:t>	</a:t>
            </a:r>
          </a:p>
          <a:p>
            <a:pPr marL="0" indent="0">
              <a:buNone/>
            </a:pPr>
            <a:r>
              <a:rPr lang="fr-FR" sz="1600" dirty="0"/>
              <a:t>	</a:t>
            </a:r>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a:p>
            <a:pPr marL="0" indent="0">
              <a:buNone/>
            </a:pPr>
            <a:endParaRPr lang="fr-FR" sz="1600" dirty="0"/>
          </a:p>
        </p:txBody>
      </p:sp>
      <p:sp>
        <p:nvSpPr>
          <p:cNvPr id="5" name="Rectangle 1"/>
          <p:cNvSpPr>
            <a:spLocks noChangeArrowheads="1"/>
          </p:cNvSpPr>
          <p:nvPr/>
        </p:nvSpPr>
        <p:spPr bwMode="auto">
          <a:xfrm>
            <a:off x="9410788" y="4881581"/>
            <a:ext cx="23157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altLang="fr-FR" b="0" i="0" strike="noStrike" cap="none" normalizeH="0" baseline="0" dirty="0">
                <a:ln>
                  <a:noFill/>
                </a:ln>
                <a:solidFill>
                  <a:schemeClr val="tx1"/>
                </a:solidFill>
                <a:effectLst/>
                <a:latin typeface="Arial" panose="020B0604020202020204" pitchFamily="34" charset="0"/>
              </a:rPr>
              <a:t>C’est une plante grimpante qui peut atteindre 10 mètres de long. </a:t>
            </a:r>
            <a:endParaRPr kumimoji="0" lang="fr-FR" altLang="fr-FR" sz="1200" b="0" i="0" u="sng" strike="noStrike" cap="none" normalizeH="0" baseline="0" dirty="0">
              <a:ln>
                <a:noFill/>
              </a:ln>
              <a:solidFill>
                <a:schemeClr val="tx1"/>
              </a:solidFill>
              <a:effectLst/>
              <a:latin typeface="Arial" panose="020B0604020202020204" pitchFamily="34" charset="0"/>
            </a:endParaRPr>
          </a:p>
        </p:txBody>
      </p:sp>
      <p:pic>
        <p:nvPicPr>
          <p:cNvPr id="1030" name="Picture 6" descr="http://encyclo.free.fr/images.cp/grav_nep.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34" y="1825625"/>
            <a:ext cx="2724150" cy="377190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5C350500-AC8E-4357-8A6C-E1BD889F0385}"/>
              </a:ext>
            </a:extLst>
          </p:cNvPr>
          <p:cNvPicPr>
            <a:picLocks noChangeAspect="1"/>
          </p:cNvPicPr>
          <p:nvPr/>
        </p:nvPicPr>
        <p:blipFill>
          <a:blip r:embed="rId4"/>
          <a:stretch>
            <a:fillRect/>
          </a:stretch>
        </p:blipFill>
        <p:spPr>
          <a:xfrm>
            <a:off x="9808029" y="2041069"/>
            <a:ext cx="1918538" cy="2569029"/>
          </a:xfrm>
          <a:prstGeom prst="rect">
            <a:avLst/>
          </a:prstGeom>
        </p:spPr>
      </p:pic>
      <p:pic>
        <p:nvPicPr>
          <p:cNvPr id="4" name="Image 3">
            <a:extLst>
              <a:ext uri="{FF2B5EF4-FFF2-40B4-BE49-F238E27FC236}">
                <a16:creationId xmlns:a16="http://schemas.microsoft.com/office/drawing/2014/main" id="{DD892EC7-1483-4FE0-92D2-9C792A8A84A6}"/>
              </a:ext>
            </a:extLst>
          </p:cNvPr>
          <p:cNvPicPr>
            <a:picLocks noChangeAspect="1"/>
          </p:cNvPicPr>
          <p:nvPr/>
        </p:nvPicPr>
        <p:blipFill>
          <a:blip r:embed="rId5"/>
          <a:stretch>
            <a:fillRect/>
          </a:stretch>
        </p:blipFill>
        <p:spPr>
          <a:xfrm>
            <a:off x="3848559" y="3796618"/>
            <a:ext cx="4708666" cy="2538867"/>
          </a:xfrm>
          <a:prstGeom prst="rect">
            <a:avLst/>
          </a:prstGeom>
        </p:spPr>
      </p:pic>
      <p:sp>
        <p:nvSpPr>
          <p:cNvPr id="8" name="Rectangle 1">
            <a:extLst>
              <a:ext uri="{FF2B5EF4-FFF2-40B4-BE49-F238E27FC236}">
                <a16:creationId xmlns:a16="http://schemas.microsoft.com/office/drawing/2014/main" id="{1E438284-C557-4BEF-B927-6429C3004B5E}"/>
              </a:ext>
            </a:extLst>
          </p:cNvPr>
          <p:cNvSpPr>
            <a:spLocks noChangeArrowheads="1"/>
          </p:cNvSpPr>
          <p:nvPr/>
        </p:nvSpPr>
        <p:spPr bwMode="auto">
          <a:xfrm>
            <a:off x="4000959" y="1538541"/>
            <a:ext cx="52140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fr-FR" altLang="fr-FR" b="0" i="0" strike="noStrike" cap="none" normalizeH="0" baseline="0" dirty="0">
                <a:ln>
                  <a:noFill/>
                </a:ln>
                <a:solidFill>
                  <a:schemeClr val="tx1"/>
                </a:solidFill>
                <a:effectLst/>
                <a:latin typeface="Arial" panose="020B0604020202020204" pitchFamily="34" charset="0"/>
              </a:rPr>
              <a:t>Le </a:t>
            </a:r>
            <a:r>
              <a:rPr kumimoji="0" lang="fr-FR" altLang="fr-FR" b="0" i="1" strike="noStrike" cap="none" normalizeH="0" baseline="0" dirty="0" err="1">
                <a:ln>
                  <a:noFill/>
                </a:ln>
                <a:solidFill>
                  <a:schemeClr val="tx1"/>
                </a:solidFill>
                <a:effectLst/>
                <a:latin typeface="Arial" panose="020B0604020202020204" pitchFamily="34" charset="0"/>
              </a:rPr>
              <a:t>Nepenthes</a:t>
            </a:r>
            <a:r>
              <a:rPr kumimoji="0" lang="fr-FR" altLang="fr-FR" b="0" i="1" strike="noStrike" cap="none" normalizeH="0" baseline="0" dirty="0">
                <a:ln>
                  <a:noFill/>
                </a:ln>
                <a:solidFill>
                  <a:schemeClr val="tx1"/>
                </a:solidFill>
                <a:effectLst/>
                <a:latin typeface="Arial" panose="020B0604020202020204" pitchFamily="34" charset="0"/>
              </a:rPr>
              <a:t> </a:t>
            </a:r>
            <a:r>
              <a:rPr kumimoji="0" lang="fr-FR" altLang="fr-FR" b="0" i="1" strike="noStrike" cap="none" normalizeH="0" baseline="0" dirty="0" err="1">
                <a:ln>
                  <a:noFill/>
                </a:ln>
                <a:solidFill>
                  <a:schemeClr val="tx1"/>
                </a:solidFill>
                <a:effectLst/>
                <a:latin typeface="Arial" panose="020B0604020202020204" pitchFamily="34" charset="0"/>
              </a:rPr>
              <a:t>lowii</a:t>
            </a:r>
            <a:r>
              <a:rPr kumimoji="0" lang="fr-FR" altLang="fr-FR" b="0" i="1" strike="noStrike" cap="none" normalizeH="0" baseline="0" dirty="0">
                <a:ln>
                  <a:noFill/>
                </a:ln>
                <a:solidFill>
                  <a:schemeClr val="tx1"/>
                </a:solidFill>
                <a:effectLst/>
                <a:latin typeface="Arial" panose="020B0604020202020204" pitchFamily="34" charset="0"/>
              </a:rPr>
              <a:t> </a:t>
            </a:r>
            <a:r>
              <a:rPr kumimoji="0" lang="fr-FR" altLang="fr-FR" b="0" i="0" strike="noStrike" cap="none" normalizeH="0" baseline="0" dirty="0">
                <a:ln>
                  <a:noFill/>
                </a:ln>
                <a:solidFill>
                  <a:schemeClr val="tx1"/>
                </a:solidFill>
                <a:effectLst/>
                <a:latin typeface="Arial" panose="020B0604020202020204" pitchFamily="34" charset="0"/>
              </a:rPr>
              <a:t>est une plante carnivore tropicale d'Asie du Sud-Est</a:t>
            </a:r>
            <a:r>
              <a:rPr kumimoji="0" lang="fr-FR" altLang="fr-FR" b="0" i="0" u="none" strike="noStrike" cap="none" normalizeH="0" baseline="0" dirty="0">
                <a:ln>
                  <a:noFill/>
                </a:ln>
                <a:solidFill>
                  <a:schemeClr val="tx1"/>
                </a:solidFill>
                <a:effectLst/>
                <a:latin typeface="Arial" panose="020B0604020202020204" pitchFamily="34" charset="0"/>
              </a:rPr>
              <a:t>. </a:t>
            </a:r>
            <a:r>
              <a:rPr lang="fr-FR" altLang="fr-FR" dirty="0">
                <a:latin typeface="Arial" panose="020B0604020202020204" pitchFamily="34" charset="0"/>
              </a:rPr>
              <a:t>Il en existe environ 75 espèces </a:t>
            </a:r>
            <a:r>
              <a:rPr lang="fr-FR" dirty="0">
                <a:latin typeface="Arial" panose="020B0604020202020204" pitchFamily="34" charset="0"/>
              </a:rPr>
              <a:t>principalement originaires de Malaisie (Bornéo, Sumatra, Java...). </a:t>
            </a:r>
          </a:p>
          <a:p>
            <a:pPr lvl="0" eaLnBrk="0" fontAlgn="base" hangingPunct="0">
              <a:spcBef>
                <a:spcPct val="0"/>
              </a:spcBef>
              <a:spcAft>
                <a:spcPct val="0"/>
              </a:spcAft>
            </a:pPr>
            <a:r>
              <a:rPr lang="fr-FR" altLang="fr-FR" dirty="0">
                <a:latin typeface="Arial" panose="020B0604020202020204" pitchFamily="34" charset="0"/>
              </a:rPr>
              <a:t>Cette plante est particulièrement remarquable de part sa beauté et l'originalité de son piège.</a:t>
            </a:r>
            <a:br>
              <a:rPr lang="fr-FR" altLang="fr-FR" dirty="0">
                <a:latin typeface="Arial" panose="020B0604020202020204" pitchFamily="34" charset="0"/>
              </a:rPr>
            </a:br>
            <a:br>
              <a:rPr kumimoji="0" lang="fr-FR" altLang="fr-FR" sz="1200" b="0" i="0" u="sng" strike="noStrike" cap="none" normalizeH="0" baseline="0" dirty="0">
                <a:ln>
                  <a:noFill/>
                </a:ln>
                <a:solidFill>
                  <a:schemeClr val="tx1"/>
                </a:solidFill>
                <a:effectLst/>
                <a:latin typeface="Arial" panose="020B0604020202020204" pitchFamily="34" charset="0"/>
              </a:rPr>
            </a:br>
            <a:endParaRPr kumimoji="0" lang="fr-FR" altLang="fr-FR" sz="1200" b="0" i="0" u="sng"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5884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135B6C-B07D-4C46-9991-F5338BC932CD}"/>
              </a:ext>
            </a:extLst>
          </p:cNvPr>
          <p:cNvSpPr/>
          <p:nvPr/>
        </p:nvSpPr>
        <p:spPr>
          <a:xfrm>
            <a:off x="9775371" y="4738564"/>
            <a:ext cx="903515" cy="148806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dirty="0"/>
              <a:t>Qu’est ce qu’une plante carnivore?</a:t>
            </a:r>
          </a:p>
        </p:txBody>
      </p:sp>
      <p:sp>
        <p:nvSpPr>
          <p:cNvPr id="3" name="Espace réservé du contenu 2"/>
          <p:cNvSpPr>
            <a:spLocks noGrp="1"/>
          </p:cNvSpPr>
          <p:nvPr>
            <p:ph idx="1"/>
          </p:nvPr>
        </p:nvSpPr>
        <p:spPr>
          <a:xfrm>
            <a:off x="838200" y="1831068"/>
            <a:ext cx="10515600" cy="4351338"/>
          </a:xfrm>
        </p:spPr>
        <p:txBody>
          <a:bodyPr/>
          <a:lstStyle/>
          <a:p>
            <a:r>
              <a:rPr lang="fr-FR" altLang="fr-FR" dirty="0">
                <a:latin typeface="Arial" panose="020B0604020202020204" pitchFamily="34" charset="0"/>
              </a:rPr>
              <a:t>Selon Darwin une plante </a:t>
            </a:r>
            <a:r>
              <a:rPr lang="fr-FR" altLang="fr-FR" u="sng" dirty="0">
                <a:latin typeface="Arial" panose="020B0604020202020204" pitchFamily="34" charset="0"/>
              </a:rPr>
              <a:t>carnivore</a:t>
            </a:r>
            <a:r>
              <a:rPr lang="fr-FR" altLang="fr-FR" dirty="0">
                <a:latin typeface="Arial" panose="020B0604020202020204" pitchFamily="34" charset="0"/>
              </a:rPr>
              <a:t> est une plante qui attire capture et digère sa proie.</a:t>
            </a:r>
          </a:p>
          <a:p>
            <a:r>
              <a:rPr lang="fr-FR" dirty="0">
                <a:latin typeface="Arial" panose="020B0604020202020204" pitchFamily="34" charset="0"/>
              </a:rPr>
              <a:t>Il existe 3 types. Les plantes à système actif, les plantes à système semi actif et les plantes à système passif (comme le </a:t>
            </a:r>
            <a:r>
              <a:rPr lang="fr-FR" dirty="0" err="1"/>
              <a:t>Nepentes</a:t>
            </a:r>
            <a:r>
              <a:rPr lang="fr-FR" dirty="0"/>
              <a:t> </a:t>
            </a:r>
            <a:r>
              <a:rPr lang="fr-FR" dirty="0" err="1"/>
              <a:t>lowii</a:t>
            </a:r>
            <a:r>
              <a:rPr lang="fr-FR" dirty="0"/>
              <a:t>).</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042" y="4032152"/>
            <a:ext cx="935706" cy="819263"/>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561" y="4806951"/>
            <a:ext cx="982457" cy="921638"/>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126" y="3857749"/>
            <a:ext cx="1241996" cy="1168068"/>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1126" y="4738564"/>
            <a:ext cx="1373925" cy="1292144"/>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4159" y="4914914"/>
            <a:ext cx="1342950" cy="948458"/>
          </a:xfrm>
          <a:prstGeom prst="rect">
            <a:avLst/>
          </a:prstGeom>
        </p:spPr>
      </p:pic>
      <p:pic>
        <p:nvPicPr>
          <p:cNvPr id="15" name="Imag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01862" y="3860779"/>
            <a:ext cx="1011035" cy="950052"/>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6659" y="4810689"/>
            <a:ext cx="610746" cy="1371562"/>
          </a:xfrm>
          <a:prstGeom prst="rect">
            <a:avLst/>
          </a:prstGeom>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08352" y="3759852"/>
            <a:ext cx="1040656" cy="978712"/>
          </a:xfrm>
          <a:prstGeom prst="rect">
            <a:avLst/>
          </a:prstGeom>
        </p:spPr>
      </p:pic>
      <p:sp>
        <p:nvSpPr>
          <p:cNvPr id="20" name="ZoneTexte 19"/>
          <p:cNvSpPr txBox="1"/>
          <p:nvPr/>
        </p:nvSpPr>
        <p:spPr>
          <a:xfrm>
            <a:off x="1567987" y="5807631"/>
            <a:ext cx="1267976" cy="369332"/>
          </a:xfrm>
          <a:prstGeom prst="rect">
            <a:avLst/>
          </a:prstGeom>
          <a:noFill/>
        </p:spPr>
        <p:txBody>
          <a:bodyPr wrap="none" rtlCol="0">
            <a:spAutoFit/>
          </a:bodyPr>
          <a:lstStyle/>
          <a:p>
            <a:r>
              <a:rPr lang="fr-FR" dirty="0"/>
              <a:t>Pièges Actif</a:t>
            </a:r>
          </a:p>
        </p:txBody>
      </p:sp>
      <p:sp>
        <p:nvSpPr>
          <p:cNvPr id="21" name="ZoneTexte 20"/>
          <p:cNvSpPr txBox="1"/>
          <p:nvPr/>
        </p:nvSpPr>
        <p:spPr>
          <a:xfrm>
            <a:off x="4755146" y="5942568"/>
            <a:ext cx="1779333" cy="369332"/>
          </a:xfrm>
          <a:prstGeom prst="rect">
            <a:avLst/>
          </a:prstGeom>
          <a:noFill/>
        </p:spPr>
        <p:txBody>
          <a:bodyPr wrap="none" rtlCol="0">
            <a:spAutoFit/>
          </a:bodyPr>
          <a:lstStyle/>
          <a:p>
            <a:r>
              <a:rPr lang="fr-FR" dirty="0"/>
              <a:t>Pièges Semi Actif</a:t>
            </a:r>
          </a:p>
        </p:txBody>
      </p:sp>
      <p:sp>
        <p:nvSpPr>
          <p:cNvPr id="22" name="ZoneTexte 21"/>
          <p:cNvSpPr txBox="1"/>
          <p:nvPr/>
        </p:nvSpPr>
        <p:spPr>
          <a:xfrm>
            <a:off x="8882059" y="6176963"/>
            <a:ext cx="1364028" cy="369332"/>
          </a:xfrm>
          <a:prstGeom prst="rect">
            <a:avLst/>
          </a:prstGeom>
          <a:noFill/>
        </p:spPr>
        <p:txBody>
          <a:bodyPr wrap="none" rtlCol="0">
            <a:spAutoFit/>
          </a:bodyPr>
          <a:lstStyle/>
          <a:p>
            <a:r>
              <a:rPr lang="fr-FR" dirty="0"/>
              <a:t>Pièges Passif</a:t>
            </a:r>
          </a:p>
        </p:txBody>
      </p:sp>
    </p:spTree>
    <p:extLst>
      <p:ext uri="{BB962C8B-B14F-4D97-AF65-F5344CB8AC3E}">
        <p14:creationId xmlns:p14="http://schemas.microsoft.com/office/powerpoint/2010/main" val="419700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Origine du piège</a:t>
            </a:r>
          </a:p>
        </p:txBody>
      </p:sp>
      <p:pic>
        <p:nvPicPr>
          <p:cNvPr id="2059" name="Picture 11" descr="Dic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13" y="-92075"/>
            <a:ext cx="114300" cy="95250"/>
          </a:xfrm>
          <a:prstGeom prst="rect">
            <a:avLst/>
          </a:prstGeom>
          <a:noFill/>
          <a:extLst>
            <a:ext uri="{909E8E84-426E-40DD-AFC4-6F175D3DCCD1}">
              <a14:hiddenFill xmlns:a14="http://schemas.microsoft.com/office/drawing/2010/main">
                <a:solidFill>
                  <a:srgbClr val="FFFFFF"/>
                </a:solidFill>
              </a14:hiddenFill>
            </a:ext>
          </a:extLst>
        </p:spPr>
      </p:pic>
      <p:sp>
        <p:nvSpPr>
          <p:cNvPr id="10" name="Espace réservé du contenu 2">
            <a:extLst>
              <a:ext uri="{FF2B5EF4-FFF2-40B4-BE49-F238E27FC236}">
                <a16:creationId xmlns:a16="http://schemas.microsoft.com/office/drawing/2014/main" id="{44207672-42B0-429A-91B8-5977F47CEABD}"/>
              </a:ext>
            </a:extLst>
          </p:cNvPr>
          <p:cNvSpPr>
            <a:spLocks noGrp="1"/>
          </p:cNvSpPr>
          <p:nvPr>
            <p:ph idx="1"/>
          </p:nvPr>
        </p:nvSpPr>
        <p:spPr>
          <a:xfrm>
            <a:off x="838200" y="1825625"/>
            <a:ext cx="10515600" cy="4351338"/>
          </a:xfrm>
        </p:spPr>
        <p:txBody>
          <a:bodyPr/>
          <a:lstStyle/>
          <a:p>
            <a:r>
              <a:rPr lang="fr-FR" altLang="fr-FR" dirty="0">
                <a:latin typeface="Arial" panose="020B0604020202020204" pitchFamily="34" charset="0"/>
              </a:rPr>
              <a:t>Le piège se forme </a:t>
            </a:r>
            <a:r>
              <a:rPr lang="fr-FR" dirty="0">
                <a:latin typeface="Arial" panose="020B0604020202020204" pitchFamily="34" charset="0"/>
              </a:rPr>
              <a:t>à</a:t>
            </a:r>
            <a:r>
              <a:rPr lang="fr-FR" altLang="fr-FR" dirty="0">
                <a:latin typeface="Arial" panose="020B0604020202020204" pitchFamily="34" charset="0"/>
              </a:rPr>
              <a:t> partir d’une feuille qui se recourbe</a:t>
            </a:r>
            <a:endParaRPr lang="fr-FR" dirty="0"/>
          </a:p>
        </p:txBody>
      </p:sp>
      <p:pic>
        <p:nvPicPr>
          <p:cNvPr id="9" name="Image 8">
            <a:extLst>
              <a:ext uri="{FF2B5EF4-FFF2-40B4-BE49-F238E27FC236}">
                <a16:creationId xmlns:a16="http://schemas.microsoft.com/office/drawing/2014/main" id="{EB084D7F-1F57-4F4A-BFB7-7F24BE86ED91}"/>
              </a:ext>
            </a:extLst>
          </p:cNvPr>
          <p:cNvPicPr>
            <a:picLocks noChangeAspect="1"/>
          </p:cNvPicPr>
          <p:nvPr/>
        </p:nvPicPr>
        <p:blipFill>
          <a:blip r:embed="rId4"/>
          <a:stretch>
            <a:fillRect/>
          </a:stretch>
        </p:blipFill>
        <p:spPr>
          <a:xfrm>
            <a:off x="0" y="2302761"/>
            <a:ext cx="12192000" cy="3112450"/>
          </a:xfrm>
          <a:prstGeom prst="rect">
            <a:avLst/>
          </a:prstGeom>
        </p:spPr>
      </p:pic>
      <p:sp>
        <p:nvSpPr>
          <p:cNvPr id="11" name="ZoneTexte 10">
            <a:extLst>
              <a:ext uri="{FF2B5EF4-FFF2-40B4-BE49-F238E27FC236}">
                <a16:creationId xmlns:a16="http://schemas.microsoft.com/office/drawing/2014/main" id="{4B0FE40A-9C5E-4ACE-BD23-45DBA21B0035}"/>
              </a:ext>
            </a:extLst>
          </p:cNvPr>
          <p:cNvSpPr txBox="1"/>
          <p:nvPr/>
        </p:nvSpPr>
        <p:spPr>
          <a:xfrm>
            <a:off x="1099457" y="5523015"/>
            <a:ext cx="1127616" cy="369332"/>
          </a:xfrm>
          <a:prstGeom prst="rect">
            <a:avLst/>
          </a:prstGeom>
          <a:noFill/>
        </p:spPr>
        <p:txBody>
          <a:bodyPr wrap="none" rtlCol="0">
            <a:spAutoFit/>
          </a:bodyPr>
          <a:lstStyle/>
          <a:p>
            <a:r>
              <a:rPr lang="en-US" dirty="0"/>
              <a:t>Etat initial</a:t>
            </a:r>
          </a:p>
        </p:txBody>
      </p:sp>
      <p:sp>
        <p:nvSpPr>
          <p:cNvPr id="14" name="ZoneTexte 13">
            <a:extLst>
              <a:ext uri="{FF2B5EF4-FFF2-40B4-BE49-F238E27FC236}">
                <a16:creationId xmlns:a16="http://schemas.microsoft.com/office/drawing/2014/main" id="{CA9201F3-C826-413D-AB4C-DF05C30E85BC}"/>
              </a:ext>
            </a:extLst>
          </p:cNvPr>
          <p:cNvSpPr txBox="1"/>
          <p:nvPr/>
        </p:nvSpPr>
        <p:spPr>
          <a:xfrm>
            <a:off x="10487441" y="5611421"/>
            <a:ext cx="1127616" cy="369332"/>
          </a:xfrm>
          <a:prstGeom prst="rect">
            <a:avLst/>
          </a:prstGeom>
          <a:noFill/>
        </p:spPr>
        <p:txBody>
          <a:bodyPr wrap="none" rtlCol="0">
            <a:spAutoFit/>
          </a:bodyPr>
          <a:lstStyle/>
          <a:p>
            <a:r>
              <a:rPr lang="en-US" dirty="0"/>
              <a:t>Etat initial</a:t>
            </a:r>
          </a:p>
        </p:txBody>
      </p:sp>
      <p:cxnSp>
        <p:nvCxnSpPr>
          <p:cNvPr id="15" name="Connecteur droit avec flèche 14">
            <a:extLst>
              <a:ext uri="{FF2B5EF4-FFF2-40B4-BE49-F238E27FC236}">
                <a16:creationId xmlns:a16="http://schemas.microsoft.com/office/drawing/2014/main" id="{5C4EDC38-E12C-433D-AF56-0D17445C5FAE}"/>
              </a:ext>
            </a:extLst>
          </p:cNvPr>
          <p:cNvCxnSpPr/>
          <p:nvPr/>
        </p:nvCxnSpPr>
        <p:spPr>
          <a:xfrm>
            <a:off x="2488330" y="5707681"/>
            <a:ext cx="7711584" cy="39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3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Fonctionnement du piège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505" y="3092800"/>
            <a:ext cx="1226141" cy="1865300"/>
          </a:xfrm>
          <a:prstGeom prst="rect">
            <a:avLst/>
          </a:prstGeom>
        </p:spPr>
      </p:pic>
      <p:pic>
        <p:nvPicPr>
          <p:cNvPr id="2059" name="Picture 11" descr="Dic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92075"/>
            <a:ext cx="114300" cy="9525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DB37F269-F411-4568-A9B0-C28392F8FEE6}"/>
              </a:ext>
            </a:extLst>
          </p:cNvPr>
          <p:cNvPicPr>
            <a:picLocks noChangeAspect="1"/>
          </p:cNvPicPr>
          <p:nvPr/>
        </p:nvPicPr>
        <p:blipFill>
          <a:blip r:embed="rId5"/>
          <a:stretch>
            <a:fillRect/>
          </a:stretch>
        </p:blipFill>
        <p:spPr>
          <a:xfrm>
            <a:off x="2013104" y="3184409"/>
            <a:ext cx="3869262" cy="1773691"/>
          </a:xfrm>
          <a:prstGeom prst="rect">
            <a:avLst/>
          </a:prstGeom>
        </p:spPr>
      </p:pic>
      <p:sp>
        <p:nvSpPr>
          <p:cNvPr id="10" name="Espace réservé du contenu 2">
            <a:extLst>
              <a:ext uri="{FF2B5EF4-FFF2-40B4-BE49-F238E27FC236}">
                <a16:creationId xmlns:a16="http://schemas.microsoft.com/office/drawing/2014/main" id="{C179F3A0-A334-40C5-B742-B922E300924A}"/>
              </a:ext>
            </a:extLst>
          </p:cNvPr>
          <p:cNvSpPr txBox="1">
            <a:spLocks/>
          </p:cNvSpPr>
          <p:nvPr/>
        </p:nvSpPr>
        <p:spPr>
          <a:xfrm>
            <a:off x="838200" y="19399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ltLang="fr-FR" dirty="0">
                <a:latin typeface="Arial" panose="020B0604020202020204" pitchFamily="34" charset="0"/>
              </a:rPr>
              <a:t>Le piège c'est à dire l'urne est constitué de trois parties : la zone attractive (1), la zone cireuse (2) et la zone digestive (3).</a:t>
            </a:r>
          </a:p>
        </p:txBody>
      </p:sp>
      <p:sp>
        <p:nvSpPr>
          <p:cNvPr id="12" name="Rectangle 11">
            <a:extLst>
              <a:ext uri="{FF2B5EF4-FFF2-40B4-BE49-F238E27FC236}">
                <a16:creationId xmlns:a16="http://schemas.microsoft.com/office/drawing/2014/main" id="{1933249C-2556-4EA2-B6CC-4C027476C287}"/>
              </a:ext>
            </a:extLst>
          </p:cNvPr>
          <p:cNvSpPr/>
          <p:nvPr/>
        </p:nvSpPr>
        <p:spPr>
          <a:xfrm>
            <a:off x="253093" y="5103674"/>
            <a:ext cx="11685814" cy="1754326"/>
          </a:xfrm>
          <a:prstGeom prst="rect">
            <a:avLst/>
          </a:prstGeom>
        </p:spPr>
        <p:txBody>
          <a:bodyPr wrap="square">
            <a:spAutoFit/>
          </a:bodyPr>
          <a:lstStyle/>
          <a:p>
            <a:r>
              <a:rPr lang="fr-FR" dirty="0"/>
              <a:t>L'entrée du piège est bordée d'une zone brillante recouverte de substance sucrée (le "nectar" attirant les insectes), très souvent rouge vif, appelée "péristome". Cette partie du piège va conduire les insectes droit vers l'intérieur de celui-ci, où les parois sont très lisses. La proie va donc glisser au fond et tomber dans le liquide digestif présent dès l'ouverture de l'urne. L'insecte malchanceux va être rapidement anesthésié par des substances délivrées par la plante ayant détecté sa présence, avant d'être dissous.</a:t>
            </a:r>
            <a:br>
              <a:rPr lang="fr-FR" dirty="0"/>
            </a:br>
            <a:endParaRPr lang="en-US" dirty="0"/>
          </a:p>
        </p:txBody>
      </p:sp>
    </p:spTree>
    <p:extLst>
      <p:ext uri="{BB962C8B-B14F-4D97-AF65-F5344CB8AC3E}">
        <p14:creationId xmlns:p14="http://schemas.microsoft.com/office/powerpoint/2010/main" val="323202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3DE3DED-AC81-411A-9BCD-93D0CBC29A50}"/>
              </a:ext>
            </a:extLst>
          </p:cNvPr>
          <p:cNvPicPr>
            <a:picLocks noChangeAspect="1"/>
          </p:cNvPicPr>
          <p:nvPr/>
        </p:nvPicPr>
        <p:blipFill rotWithShape="1">
          <a:blip r:embed="rId2"/>
          <a:srcRect t="18182" r="9091"/>
          <a:stretch/>
        </p:blipFill>
        <p:spPr>
          <a:xfrm>
            <a:off x="20" y="-87075"/>
            <a:ext cx="12191980" cy="6857990"/>
          </a:xfrm>
          <a:prstGeom prst="rect">
            <a:avLst/>
          </a:prstGeom>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594805" y="640263"/>
            <a:ext cx="5221266" cy="1344975"/>
          </a:xfrm>
        </p:spPr>
        <p:txBody>
          <a:bodyPr>
            <a:normAutofit/>
          </a:bodyPr>
          <a:lstStyle/>
          <a:p>
            <a:r>
              <a:rPr lang="fr-FR" sz="4000"/>
              <a:t>Quelques prises extraordinaires</a:t>
            </a:r>
          </a:p>
        </p:txBody>
      </p:sp>
      <p:sp>
        <p:nvSpPr>
          <p:cNvPr id="3" name="Espace réservé du contenu 2"/>
          <p:cNvSpPr>
            <a:spLocks noGrp="1"/>
          </p:cNvSpPr>
          <p:nvPr>
            <p:ph idx="1"/>
          </p:nvPr>
        </p:nvSpPr>
        <p:spPr>
          <a:xfrm>
            <a:off x="594110" y="2121763"/>
            <a:ext cx="5235490" cy="3773010"/>
          </a:xfrm>
        </p:spPr>
        <p:txBody>
          <a:bodyPr>
            <a:normAutofit/>
          </a:bodyPr>
          <a:lstStyle/>
          <a:p>
            <a:r>
              <a:rPr lang="fr-FR" sz="2400" b="1" i="1" dirty="0"/>
              <a:t>Même si en général les insectes qui sont captures sont de la taille des fourmis, araignées, … On peut parfois trouver des scorpions des grenouilles  et même des rats ou </a:t>
            </a:r>
            <a:r>
              <a:rPr lang="fr-FR" sz="2400" b="1" i="1"/>
              <a:t>des oiseaux.</a:t>
            </a:r>
            <a:endParaRPr lang="fr-FR" sz="2400" b="1" i="1" dirty="0"/>
          </a:p>
          <a:p>
            <a:r>
              <a:rPr lang="fr-FR" sz="2400" b="1" i="1" dirty="0"/>
              <a:t>En effet au plus fort de la chaleur de la journée ces plantes sont souvent le seul point d’eau et ainsi attire leur proie.</a:t>
            </a:r>
            <a:endParaRPr lang="fr-FR" sz="2400" b="1" dirty="0"/>
          </a:p>
          <a:p>
            <a:endParaRPr lang="fr-FR" sz="2400" dirty="0"/>
          </a:p>
        </p:txBody>
      </p:sp>
    </p:spTree>
    <p:extLst>
      <p:ext uri="{BB962C8B-B14F-4D97-AF65-F5344CB8AC3E}">
        <p14:creationId xmlns:p14="http://schemas.microsoft.com/office/powerpoint/2010/main" val="34739679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328</Words>
  <Application>Microsoft Office PowerPoint</Application>
  <PresentationFormat>Grand écran</PresentationFormat>
  <Paragraphs>26</Paragraphs>
  <Slides>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vt:i4>
      </vt:variant>
    </vt:vector>
  </HeadingPairs>
  <TitlesOfParts>
    <vt:vector size="9" baseType="lpstr">
      <vt:lpstr>Arial</vt:lpstr>
      <vt:lpstr>Calibri</vt:lpstr>
      <vt:lpstr>Calibri Light</vt:lpstr>
      <vt:lpstr>Thème Office</vt:lpstr>
      <vt:lpstr>Je vais vous parlez du Nepentes lowii</vt:lpstr>
      <vt:lpstr>Qu’est ce qu’une plante carnivore?</vt:lpstr>
      <vt:lpstr>Origine du piège</vt:lpstr>
      <vt:lpstr>Fonctionnement du piège</vt:lpstr>
      <vt:lpstr>Quelques prises extraordinaires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Dock Matthieu</dc:creator>
  <cp:lastModifiedBy>Dock, Etienne</cp:lastModifiedBy>
  <cp:revision>16</cp:revision>
  <dcterms:created xsi:type="dcterms:W3CDTF">2017-04-20T10:38:47Z</dcterms:created>
  <dcterms:modified xsi:type="dcterms:W3CDTF">2017-05-08T13:41:56Z</dcterms:modified>
</cp:coreProperties>
</file>