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38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14.png"/><Relationship Id="rId5" Type="http://schemas.microsoft.com/office/2007/relationships/media" Target="../media/media1.mp3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A SARDINE"/>
          <p:cNvSpPr txBox="1">
            <a:spLocks noGrp="1"/>
          </p:cNvSpPr>
          <p:nvPr>
            <p:ph type="ctrTitle"/>
          </p:nvPr>
        </p:nvSpPr>
        <p:spPr>
          <a:xfrm>
            <a:off x="1270000" y="1651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FDFF"/>
                </a:solidFill>
              </a:defRPr>
            </a:lvl1pPr>
          </a:lstStyle>
          <a:p>
            <a:r>
              <a:rPr dirty="0"/>
              <a:t>LA SARDINE</a:t>
            </a:r>
          </a:p>
        </p:txBody>
      </p:sp>
      <p:sp>
        <p:nvSpPr>
          <p:cNvPr id="120" name="Garance JEANTROUX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7175500"/>
            <a:ext cx="10464800" cy="11303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73FDFF"/>
                </a:solidFill>
              </a:defRPr>
            </a:pPr>
            <a:r>
              <a:rPr dirty="0" err="1" smtClean="0"/>
              <a:t>Garance</a:t>
            </a:r>
            <a:endParaRPr dirty="0"/>
          </a:p>
          <a:p>
            <a:pPr>
              <a:defRPr>
                <a:solidFill>
                  <a:srgbClr val="73FDFF"/>
                </a:solidFill>
              </a:defRPr>
            </a:pPr>
            <a:r>
              <a:rPr dirty="0"/>
              <a:t>CM1 c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44800" y="3770560"/>
            <a:ext cx="7315200" cy="276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a sard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sardine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46616" y="2284512"/>
            <a:ext cx="4057089" cy="153549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Corps"/>
          <p:cNvSpPr txBox="1">
            <a:spLocks noGrp="1"/>
          </p:cNvSpPr>
          <p:nvPr>
            <p:ph type="body" idx="1"/>
          </p:nvPr>
        </p:nvSpPr>
        <p:spPr>
          <a:xfrm>
            <a:off x="-15677" y="8915400"/>
            <a:ext cx="12147154" cy="6286500"/>
          </a:xfrm>
          <a:prstGeom prst="rect">
            <a:avLst/>
          </a:prstGeom>
        </p:spPr>
        <p:txBody>
          <a:bodyPr/>
          <a:lstStyle/>
          <a:p>
            <a:pPr algn="ctr">
              <a:defRPr sz="5600">
                <a:solidFill>
                  <a:srgbClr val="FFFC79"/>
                </a:solidFill>
              </a:defRPr>
            </a:pPr>
            <a:endParaRPr/>
          </a:p>
        </p:txBody>
      </p:sp>
      <p:sp>
        <p:nvSpPr>
          <p:cNvPr id="177" name="Combien mesure une sardine ?…"/>
          <p:cNvSpPr txBox="1"/>
          <p:nvPr/>
        </p:nvSpPr>
        <p:spPr>
          <a:xfrm>
            <a:off x="358978" y="3721100"/>
            <a:ext cx="9964134" cy="65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1999" lvl="1" indent="-380999" algn="l">
              <a:spcBef>
                <a:spcPts val="3800"/>
              </a:spcBef>
              <a:buSzPct val="75000"/>
              <a:buChar char="•"/>
              <a:defRPr sz="2500"/>
            </a:pPr>
            <a:r>
              <a:t>Combien mesure une sardine ? </a:t>
            </a:r>
          </a:p>
          <a:p>
            <a:pPr marL="761999" lvl="1" indent="-380999" algn="l">
              <a:spcBef>
                <a:spcPts val="3800"/>
              </a:spcBef>
              <a:buSzPct val="75000"/>
              <a:buChar char="•"/>
              <a:defRPr sz="2500"/>
            </a:pPr>
            <a:r>
              <a:t>Où vit la sardine ? </a:t>
            </a:r>
          </a:p>
          <a:p>
            <a:pPr marL="761999" lvl="1" indent="-380999" algn="l">
              <a:spcBef>
                <a:spcPts val="3800"/>
              </a:spcBef>
              <a:buSzPct val="75000"/>
              <a:buChar char="•"/>
              <a:defRPr sz="2500"/>
            </a:pPr>
            <a:r>
              <a:t>Comment pêche-t-on les sardines ?</a:t>
            </a:r>
          </a:p>
          <a:p>
            <a:pPr marL="761999" lvl="1" indent="-380999" algn="l">
              <a:spcBef>
                <a:spcPts val="3800"/>
              </a:spcBef>
              <a:buSzPct val="75000"/>
              <a:buChar char="•"/>
              <a:defRPr sz="2500"/>
            </a:pPr>
            <a:r>
              <a:t>Comment peut-t-on manger les sardines ?</a:t>
            </a:r>
          </a:p>
          <a:p>
            <a:pPr marL="761999" lvl="1" indent="-380999" algn="l">
              <a:spcBef>
                <a:spcPts val="3800"/>
              </a:spcBef>
              <a:buSzPct val="75000"/>
              <a:buChar char="•"/>
              <a:defRPr sz="2500"/>
            </a:pPr>
            <a:r>
              <a:t>Quelle est l’expression qu’on utilise et qui parle des sardines ?</a:t>
            </a:r>
          </a:p>
          <a:p>
            <a:pPr marL="1143000" lvl="2" indent="-381000" algn="l">
              <a:spcBef>
                <a:spcPts val="3800"/>
              </a:spcBef>
              <a:buSzPct val="75000"/>
              <a:buChar char="•"/>
              <a:defRPr sz="2500"/>
            </a:pPr>
            <a:endParaRPr/>
          </a:p>
          <a:p>
            <a:pPr marL="1143000" lvl="2" indent="-381000" algn="l">
              <a:spcBef>
                <a:spcPts val="3800"/>
              </a:spcBef>
              <a:buSzPct val="75000"/>
              <a:buChar char="•"/>
              <a:defRPr sz="2500"/>
            </a:pPr>
            <a:endParaRPr/>
          </a:p>
          <a:p>
            <a:pPr marL="340178" indent="-340178" algn="l">
              <a:spcBef>
                <a:spcPts val="3800"/>
              </a:spcBef>
              <a:buSzPct val="75000"/>
              <a:buChar char="•"/>
              <a:defRPr sz="2500"/>
            </a:pPr>
            <a:r>
              <a:t> </a:t>
            </a:r>
          </a:p>
        </p:txBody>
      </p:sp>
      <p:sp>
        <p:nvSpPr>
          <p:cNvPr id="178" name="QUIZZ"/>
          <p:cNvSpPr txBox="1"/>
          <p:nvPr/>
        </p:nvSpPr>
        <p:spPr>
          <a:xfrm>
            <a:off x="5473836" y="1984855"/>
            <a:ext cx="179042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 b="1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QUIZZ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1"/>
          </p:nvPr>
        </p:nvSpPr>
        <p:spPr>
          <a:xfrm>
            <a:off x="381720" y="412304"/>
            <a:ext cx="12097344" cy="8464996"/>
          </a:xfrm>
        </p:spPr>
        <p:txBody>
          <a:bodyPr/>
          <a:lstStyle/>
          <a:p>
            <a:pPr lvl="0" fontAlgn="base">
              <a:buNone/>
            </a:pPr>
            <a:r>
              <a:rPr lang="fr-FR" dirty="0" smtClean="0"/>
              <a:t>- C’est un poisson, voisin du hareng, de la famille des clupéidés. </a:t>
            </a:r>
          </a:p>
          <a:p>
            <a:pPr lvl="0" fontAlgn="base">
              <a:buNone/>
            </a:pPr>
            <a:r>
              <a:rPr lang="fr-FR" dirty="0" smtClean="0"/>
              <a:t>- Son dos est bleu vert et son ventre argenté avec des écailles sessiles.  </a:t>
            </a:r>
          </a:p>
          <a:p>
            <a:pPr lvl="0" fontAlgn="base">
              <a:buNone/>
            </a:pPr>
            <a:r>
              <a:rPr lang="fr-FR" dirty="0" smtClean="0"/>
              <a:t>- Elle mesure environ 20 centimètres </a:t>
            </a:r>
          </a:p>
          <a:p>
            <a:pPr lvl="0" fontAlgn="base">
              <a:buNone/>
            </a:pPr>
            <a:r>
              <a:rPr lang="fr-FR" dirty="0" smtClean="0"/>
              <a:t>- Elle se nourrit de plancton, d’œufs et de  larves et de crustacés.</a:t>
            </a:r>
          </a:p>
          <a:p>
            <a:endParaRPr lang="fr-FR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85976" y="6316960"/>
            <a:ext cx="7315200" cy="27686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a sardine"/>
          <p:cNvSpPr txBox="1">
            <a:spLocks noGrp="1"/>
          </p:cNvSpPr>
          <p:nvPr>
            <p:ph type="title"/>
          </p:nvPr>
        </p:nvSpPr>
        <p:spPr>
          <a:xfrm>
            <a:off x="597744" y="196280"/>
            <a:ext cx="11099800" cy="12241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La sardine</a:t>
            </a:r>
          </a:p>
        </p:txBody>
      </p:sp>
      <p:sp>
        <p:nvSpPr>
          <p:cNvPr id="7" name="Description"/>
          <p:cNvSpPr txBox="1">
            <a:spLocks/>
          </p:cNvSpPr>
          <p:nvPr/>
        </p:nvSpPr>
        <p:spPr>
          <a:xfrm>
            <a:off x="309712" y="988368"/>
            <a:ext cx="12147154" cy="15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81000" marR="0" lvl="0" indent="-381000" algn="l" defTabSz="584200" rtl="0" eaLnBrk="1" fontAlgn="auto" latinLnBrk="0" hangingPunct="1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75000"/>
              <a:tabLst/>
              <a:defRPr sz="3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Light"/>
              </a:rPr>
              <a:t>  Description</a:t>
            </a:r>
            <a:r>
              <a:rPr kumimoji="0" lang="fr-FR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 </a:t>
            </a:r>
            <a:endParaRPr kumimoji="0" lang="fr-FR" sz="3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eu et mode de vie"/>
          <p:cNvSpPr txBox="1">
            <a:spLocks noGrp="1"/>
          </p:cNvSpPr>
          <p:nvPr>
            <p:ph type="body" sz="half" idx="1"/>
          </p:nvPr>
        </p:nvSpPr>
        <p:spPr>
          <a:xfrm>
            <a:off x="720923" y="1785546"/>
            <a:ext cx="12147154" cy="3036352"/>
          </a:xfrm>
          <a:prstGeom prst="rect">
            <a:avLst/>
          </a:prstGeom>
        </p:spPr>
        <p:txBody>
          <a:bodyPr/>
          <a:lstStyle/>
          <a:p>
            <a:pPr>
              <a:defRPr sz="3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>
                <a:latin typeface="+mn-lt"/>
                <a:ea typeface="+mn-ea"/>
                <a:cs typeface="+mn-cs"/>
                <a:sym typeface="Helvetica Light"/>
              </a:rPr>
              <a:t>Lieu et mode de vie</a:t>
            </a:r>
            <a:r>
              <a:rPr dirty="0"/>
              <a:t> </a:t>
            </a:r>
            <a:endParaRPr lang="fr-FR" dirty="0" smtClean="0"/>
          </a:p>
          <a:p>
            <a:pPr lvl="0" fontAlgn="base">
              <a:buNone/>
            </a:pPr>
            <a:r>
              <a:rPr lang="fr-FR" dirty="0" smtClean="0"/>
              <a:t>- La sardine vit en Méditerranée et dans presque tout l’Atlantique.</a:t>
            </a:r>
          </a:p>
          <a:p>
            <a:pPr lvl="0" fontAlgn="base">
              <a:buNone/>
            </a:pPr>
            <a:r>
              <a:rPr lang="fr-FR" dirty="0" smtClean="0"/>
              <a:t>- E</a:t>
            </a:r>
            <a:r>
              <a:rPr lang="it-IT" dirty="0" smtClean="0"/>
              <a:t>lle </a:t>
            </a:r>
            <a:r>
              <a:rPr lang="fr-FR" dirty="0" smtClean="0"/>
              <a:t>évolue au large, au sein de bancs parfois très compacts, entre 10 et 50 m sous la surface.</a:t>
            </a:r>
          </a:p>
          <a:p>
            <a:pPr>
              <a:defRPr sz="3500" b="1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798544" y="4084712"/>
            <a:ext cx="4809182" cy="3208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Grouper"/>
          <p:cNvGrpSpPr/>
          <p:nvPr/>
        </p:nvGrpSpPr>
        <p:grpSpPr>
          <a:xfrm>
            <a:off x="597744" y="5020816"/>
            <a:ext cx="6898577" cy="3721867"/>
            <a:chOff x="0" y="0"/>
            <a:chExt cx="6898575" cy="3721865"/>
          </a:xfrm>
        </p:grpSpPr>
        <p:pic>
          <p:nvPicPr>
            <p:cNvPr id="130" name="Image" descr="Image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l="13869" t="7747" r="43283" b="45693"/>
            <a:stretch>
              <a:fillRect/>
            </a:stretch>
          </p:blipFill>
          <p:spPr>
            <a:xfrm>
              <a:off x="0" y="0"/>
              <a:ext cx="6898576" cy="3721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Poisson"/>
            <p:cNvSpPr/>
            <p:nvPr/>
          </p:nvSpPr>
          <p:spPr>
            <a:xfrm>
              <a:off x="4690667" y="1652720"/>
              <a:ext cx="745306" cy="28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38" extrusionOk="0">
                  <a:moveTo>
                    <a:pt x="11235" y="8"/>
                  </a:moveTo>
                  <a:cubicBezTo>
                    <a:pt x="11182" y="31"/>
                    <a:pt x="11132" y="99"/>
                    <a:pt x="11094" y="209"/>
                  </a:cubicBezTo>
                  <a:cubicBezTo>
                    <a:pt x="10679" y="1433"/>
                    <a:pt x="9369" y="5276"/>
                    <a:pt x="9198" y="5616"/>
                  </a:cubicBezTo>
                  <a:cubicBezTo>
                    <a:pt x="9095" y="5819"/>
                    <a:pt x="9509" y="6327"/>
                    <a:pt x="9944" y="6778"/>
                  </a:cubicBezTo>
                  <a:cubicBezTo>
                    <a:pt x="6449" y="8307"/>
                    <a:pt x="4876" y="10664"/>
                    <a:pt x="3123" y="8573"/>
                  </a:cubicBezTo>
                  <a:cubicBezTo>
                    <a:pt x="1881" y="7091"/>
                    <a:pt x="1092" y="5440"/>
                    <a:pt x="203" y="5778"/>
                  </a:cubicBezTo>
                  <a:cubicBezTo>
                    <a:pt x="240" y="8738"/>
                    <a:pt x="834" y="11471"/>
                    <a:pt x="834" y="11471"/>
                  </a:cubicBezTo>
                  <a:cubicBezTo>
                    <a:pt x="834" y="11471"/>
                    <a:pt x="95" y="14810"/>
                    <a:pt x="0" y="16937"/>
                  </a:cubicBezTo>
                  <a:cubicBezTo>
                    <a:pt x="1837" y="17082"/>
                    <a:pt x="3541" y="13698"/>
                    <a:pt x="4601" y="13988"/>
                  </a:cubicBezTo>
                  <a:cubicBezTo>
                    <a:pt x="4813" y="14046"/>
                    <a:pt x="5152" y="14222"/>
                    <a:pt x="5586" y="14467"/>
                  </a:cubicBezTo>
                  <a:cubicBezTo>
                    <a:pt x="5315" y="14882"/>
                    <a:pt x="5094" y="15004"/>
                    <a:pt x="4976" y="15039"/>
                  </a:cubicBezTo>
                  <a:cubicBezTo>
                    <a:pt x="4923" y="15055"/>
                    <a:pt x="4879" y="15162"/>
                    <a:pt x="4876" y="15300"/>
                  </a:cubicBezTo>
                  <a:cubicBezTo>
                    <a:pt x="4846" y="16608"/>
                    <a:pt x="5056" y="18308"/>
                    <a:pt x="5160" y="19061"/>
                  </a:cubicBezTo>
                  <a:cubicBezTo>
                    <a:pt x="5195" y="19313"/>
                    <a:pt x="5293" y="19466"/>
                    <a:pt x="5396" y="19433"/>
                  </a:cubicBezTo>
                  <a:cubicBezTo>
                    <a:pt x="5637" y="19355"/>
                    <a:pt x="6464" y="18449"/>
                    <a:pt x="7100" y="17514"/>
                  </a:cubicBezTo>
                  <a:cubicBezTo>
                    <a:pt x="7943" y="16277"/>
                    <a:pt x="8861" y="16266"/>
                    <a:pt x="8861" y="16266"/>
                  </a:cubicBezTo>
                  <a:cubicBezTo>
                    <a:pt x="9327" y="16491"/>
                    <a:pt x="9806" y="16702"/>
                    <a:pt x="10291" y="16886"/>
                  </a:cubicBezTo>
                  <a:cubicBezTo>
                    <a:pt x="10140" y="18742"/>
                    <a:pt x="9464" y="21586"/>
                    <a:pt x="10262" y="20946"/>
                  </a:cubicBezTo>
                  <a:cubicBezTo>
                    <a:pt x="11145" y="20238"/>
                    <a:pt x="12134" y="18328"/>
                    <a:pt x="12550" y="17475"/>
                  </a:cubicBezTo>
                  <a:cubicBezTo>
                    <a:pt x="12769" y="17501"/>
                    <a:pt x="12984" y="17514"/>
                    <a:pt x="13196" y="17514"/>
                  </a:cubicBezTo>
                  <a:cubicBezTo>
                    <a:pt x="14021" y="17514"/>
                    <a:pt x="14952" y="17271"/>
                    <a:pt x="15883" y="16886"/>
                  </a:cubicBezTo>
                  <a:cubicBezTo>
                    <a:pt x="15916" y="17534"/>
                    <a:pt x="15950" y="18451"/>
                    <a:pt x="15941" y="19377"/>
                  </a:cubicBezTo>
                  <a:cubicBezTo>
                    <a:pt x="15937" y="19845"/>
                    <a:pt x="16148" y="20115"/>
                    <a:pt x="16293" y="19830"/>
                  </a:cubicBezTo>
                  <a:cubicBezTo>
                    <a:pt x="16847" y="18744"/>
                    <a:pt x="17302" y="16924"/>
                    <a:pt x="17495" y="16086"/>
                  </a:cubicBezTo>
                  <a:cubicBezTo>
                    <a:pt x="19657" y="14841"/>
                    <a:pt x="21472" y="13116"/>
                    <a:pt x="21472" y="12343"/>
                  </a:cubicBezTo>
                  <a:cubicBezTo>
                    <a:pt x="21472" y="12028"/>
                    <a:pt x="20941" y="12244"/>
                    <a:pt x="20941" y="12244"/>
                  </a:cubicBezTo>
                  <a:cubicBezTo>
                    <a:pt x="20941" y="12244"/>
                    <a:pt x="21600" y="11445"/>
                    <a:pt x="21433" y="10843"/>
                  </a:cubicBezTo>
                  <a:cubicBezTo>
                    <a:pt x="21121" y="9712"/>
                    <a:pt x="18460" y="5605"/>
                    <a:pt x="13846" y="5787"/>
                  </a:cubicBezTo>
                  <a:cubicBezTo>
                    <a:pt x="13671" y="5358"/>
                    <a:pt x="13372" y="4650"/>
                    <a:pt x="13079" y="3855"/>
                  </a:cubicBezTo>
                  <a:cubicBezTo>
                    <a:pt x="12562" y="2448"/>
                    <a:pt x="11708" y="539"/>
                    <a:pt x="11394" y="81"/>
                  </a:cubicBezTo>
                  <a:cubicBezTo>
                    <a:pt x="11344" y="9"/>
                    <a:pt x="11288" y="-14"/>
                    <a:pt x="11235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" name="Poisson"/>
            <p:cNvSpPr/>
            <p:nvPr/>
          </p:nvSpPr>
          <p:spPr>
            <a:xfrm>
              <a:off x="1842006" y="1788665"/>
              <a:ext cx="745305" cy="28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38" extrusionOk="0">
                  <a:moveTo>
                    <a:pt x="11235" y="8"/>
                  </a:moveTo>
                  <a:cubicBezTo>
                    <a:pt x="11182" y="31"/>
                    <a:pt x="11132" y="99"/>
                    <a:pt x="11094" y="209"/>
                  </a:cubicBezTo>
                  <a:cubicBezTo>
                    <a:pt x="10679" y="1433"/>
                    <a:pt x="9369" y="5276"/>
                    <a:pt x="9198" y="5616"/>
                  </a:cubicBezTo>
                  <a:cubicBezTo>
                    <a:pt x="9095" y="5819"/>
                    <a:pt x="9509" y="6327"/>
                    <a:pt x="9944" y="6778"/>
                  </a:cubicBezTo>
                  <a:cubicBezTo>
                    <a:pt x="6449" y="8307"/>
                    <a:pt x="4876" y="10664"/>
                    <a:pt x="3123" y="8573"/>
                  </a:cubicBezTo>
                  <a:cubicBezTo>
                    <a:pt x="1881" y="7091"/>
                    <a:pt x="1092" y="5440"/>
                    <a:pt x="203" y="5778"/>
                  </a:cubicBezTo>
                  <a:cubicBezTo>
                    <a:pt x="240" y="8738"/>
                    <a:pt x="834" y="11471"/>
                    <a:pt x="834" y="11471"/>
                  </a:cubicBezTo>
                  <a:cubicBezTo>
                    <a:pt x="834" y="11471"/>
                    <a:pt x="95" y="14810"/>
                    <a:pt x="0" y="16937"/>
                  </a:cubicBezTo>
                  <a:cubicBezTo>
                    <a:pt x="1837" y="17082"/>
                    <a:pt x="3541" y="13698"/>
                    <a:pt x="4601" y="13988"/>
                  </a:cubicBezTo>
                  <a:cubicBezTo>
                    <a:pt x="4813" y="14046"/>
                    <a:pt x="5152" y="14222"/>
                    <a:pt x="5586" y="14467"/>
                  </a:cubicBezTo>
                  <a:cubicBezTo>
                    <a:pt x="5315" y="14882"/>
                    <a:pt x="5094" y="15004"/>
                    <a:pt x="4976" y="15039"/>
                  </a:cubicBezTo>
                  <a:cubicBezTo>
                    <a:pt x="4923" y="15055"/>
                    <a:pt x="4879" y="15162"/>
                    <a:pt x="4876" y="15300"/>
                  </a:cubicBezTo>
                  <a:cubicBezTo>
                    <a:pt x="4846" y="16608"/>
                    <a:pt x="5056" y="18308"/>
                    <a:pt x="5160" y="19061"/>
                  </a:cubicBezTo>
                  <a:cubicBezTo>
                    <a:pt x="5195" y="19313"/>
                    <a:pt x="5293" y="19466"/>
                    <a:pt x="5396" y="19433"/>
                  </a:cubicBezTo>
                  <a:cubicBezTo>
                    <a:pt x="5637" y="19355"/>
                    <a:pt x="6464" y="18449"/>
                    <a:pt x="7100" y="17514"/>
                  </a:cubicBezTo>
                  <a:cubicBezTo>
                    <a:pt x="7943" y="16277"/>
                    <a:pt x="8861" y="16266"/>
                    <a:pt x="8861" y="16266"/>
                  </a:cubicBezTo>
                  <a:cubicBezTo>
                    <a:pt x="9327" y="16491"/>
                    <a:pt x="9806" y="16702"/>
                    <a:pt x="10291" y="16886"/>
                  </a:cubicBezTo>
                  <a:cubicBezTo>
                    <a:pt x="10140" y="18742"/>
                    <a:pt x="9464" y="21586"/>
                    <a:pt x="10262" y="20946"/>
                  </a:cubicBezTo>
                  <a:cubicBezTo>
                    <a:pt x="11145" y="20238"/>
                    <a:pt x="12134" y="18328"/>
                    <a:pt x="12550" y="17475"/>
                  </a:cubicBezTo>
                  <a:cubicBezTo>
                    <a:pt x="12769" y="17501"/>
                    <a:pt x="12984" y="17514"/>
                    <a:pt x="13196" y="17514"/>
                  </a:cubicBezTo>
                  <a:cubicBezTo>
                    <a:pt x="14021" y="17514"/>
                    <a:pt x="14952" y="17271"/>
                    <a:pt x="15883" y="16886"/>
                  </a:cubicBezTo>
                  <a:cubicBezTo>
                    <a:pt x="15916" y="17534"/>
                    <a:pt x="15950" y="18451"/>
                    <a:pt x="15941" y="19377"/>
                  </a:cubicBezTo>
                  <a:cubicBezTo>
                    <a:pt x="15937" y="19845"/>
                    <a:pt x="16148" y="20115"/>
                    <a:pt x="16293" y="19830"/>
                  </a:cubicBezTo>
                  <a:cubicBezTo>
                    <a:pt x="16847" y="18744"/>
                    <a:pt x="17302" y="16924"/>
                    <a:pt x="17495" y="16086"/>
                  </a:cubicBezTo>
                  <a:cubicBezTo>
                    <a:pt x="19657" y="14841"/>
                    <a:pt x="21472" y="13116"/>
                    <a:pt x="21472" y="12343"/>
                  </a:cubicBezTo>
                  <a:cubicBezTo>
                    <a:pt x="21472" y="12028"/>
                    <a:pt x="20941" y="12244"/>
                    <a:pt x="20941" y="12244"/>
                  </a:cubicBezTo>
                  <a:cubicBezTo>
                    <a:pt x="20941" y="12244"/>
                    <a:pt x="21600" y="11445"/>
                    <a:pt x="21433" y="10843"/>
                  </a:cubicBezTo>
                  <a:cubicBezTo>
                    <a:pt x="21121" y="9712"/>
                    <a:pt x="18460" y="5605"/>
                    <a:pt x="13846" y="5787"/>
                  </a:cubicBezTo>
                  <a:cubicBezTo>
                    <a:pt x="13671" y="5358"/>
                    <a:pt x="13372" y="4650"/>
                    <a:pt x="13079" y="3855"/>
                  </a:cubicBezTo>
                  <a:cubicBezTo>
                    <a:pt x="12562" y="2448"/>
                    <a:pt x="11708" y="539"/>
                    <a:pt x="11394" y="81"/>
                  </a:cubicBezTo>
                  <a:cubicBezTo>
                    <a:pt x="11344" y="9"/>
                    <a:pt x="11288" y="-14"/>
                    <a:pt x="11235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" name="Poisson"/>
            <p:cNvSpPr/>
            <p:nvPr/>
          </p:nvSpPr>
          <p:spPr>
            <a:xfrm>
              <a:off x="1842006" y="2678485"/>
              <a:ext cx="745305" cy="28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38" extrusionOk="0">
                  <a:moveTo>
                    <a:pt x="11235" y="8"/>
                  </a:moveTo>
                  <a:cubicBezTo>
                    <a:pt x="11182" y="31"/>
                    <a:pt x="11132" y="99"/>
                    <a:pt x="11094" y="209"/>
                  </a:cubicBezTo>
                  <a:cubicBezTo>
                    <a:pt x="10679" y="1433"/>
                    <a:pt x="9369" y="5276"/>
                    <a:pt x="9198" y="5616"/>
                  </a:cubicBezTo>
                  <a:cubicBezTo>
                    <a:pt x="9095" y="5819"/>
                    <a:pt x="9509" y="6327"/>
                    <a:pt x="9944" y="6778"/>
                  </a:cubicBezTo>
                  <a:cubicBezTo>
                    <a:pt x="6449" y="8307"/>
                    <a:pt x="4876" y="10664"/>
                    <a:pt x="3123" y="8573"/>
                  </a:cubicBezTo>
                  <a:cubicBezTo>
                    <a:pt x="1881" y="7091"/>
                    <a:pt x="1092" y="5440"/>
                    <a:pt x="203" y="5778"/>
                  </a:cubicBezTo>
                  <a:cubicBezTo>
                    <a:pt x="240" y="8738"/>
                    <a:pt x="834" y="11471"/>
                    <a:pt x="834" y="11471"/>
                  </a:cubicBezTo>
                  <a:cubicBezTo>
                    <a:pt x="834" y="11471"/>
                    <a:pt x="95" y="14810"/>
                    <a:pt x="0" y="16937"/>
                  </a:cubicBezTo>
                  <a:cubicBezTo>
                    <a:pt x="1837" y="17082"/>
                    <a:pt x="3541" y="13698"/>
                    <a:pt x="4601" y="13988"/>
                  </a:cubicBezTo>
                  <a:cubicBezTo>
                    <a:pt x="4813" y="14046"/>
                    <a:pt x="5152" y="14222"/>
                    <a:pt x="5586" y="14467"/>
                  </a:cubicBezTo>
                  <a:cubicBezTo>
                    <a:pt x="5315" y="14882"/>
                    <a:pt x="5094" y="15004"/>
                    <a:pt x="4976" y="15039"/>
                  </a:cubicBezTo>
                  <a:cubicBezTo>
                    <a:pt x="4923" y="15055"/>
                    <a:pt x="4879" y="15162"/>
                    <a:pt x="4876" y="15300"/>
                  </a:cubicBezTo>
                  <a:cubicBezTo>
                    <a:pt x="4846" y="16608"/>
                    <a:pt x="5056" y="18308"/>
                    <a:pt x="5160" y="19061"/>
                  </a:cubicBezTo>
                  <a:cubicBezTo>
                    <a:pt x="5195" y="19313"/>
                    <a:pt x="5293" y="19466"/>
                    <a:pt x="5396" y="19433"/>
                  </a:cubicBezTo>
                  <a:cubicBezTo>
                    <a:pt x="5637" y="19355"/>
                    <a:pt x="6464" y="18449"/>
                    <a:pt x="7100" y="17514"/>
                  </a:cubicBezTo>
                  <a:cubicBezTo>
                    <a:pt x="7943" y="16277"/>
                    <a:pt x="8861" y="16266"/>
                    <a:pt x="8861" y="16266"/>
                  </a:cubicBezTo>
                  <a:cubicBezTo>
                    <a:pt x="9327" y="16491"/>
                    <a:pt x="9806" y="16702"/>
                    <a:pt x="10291" y="16886"/>
                  </a:cubicBezTo>
                  <a:cubicBezTo>
                    <a:pt x="10140" y="18742"/>
                    <a:pt x="9464" y="21586"/>
                    <a:pt x="10262" y="20946"/>
                  </a:cubicBezTo>
                  <a:cubicBezTo>
                    <a:pt x="11145" y="20238"/>
                    <a:pt x="12134" y="18328"/>
                    <a:pt x="12550" y="17475"/>
                  </a:cubicBezTo>
                  <a:cubicBezTo>
                    <a:pt x="12769" y="17501"/>
                    <a:pt x="12984" y="17514"/>
                    <a:pt x="13196" y="17514"/>
                  </a:cubicBezTo>
                  <a:cubicBezTo>
                    <a:pt x="14021" y="17514"/>
                    <a:pt x="14952" y="17271"/>
                    <a:pt x="15883" y="16886"/>
                  </a:cubicBezTo>
                  <a:cubicBezTo>
                    <a:pt x="15916" y="17534"/>
                    <a:pt x="15950" y="18451"/>
                    <a:pt x="15941" y="19377"/>
                  </a:cubicBezTo>
                  <a:cubicBezTo>
                    <a:pt x="15937" y="19845"/>
                    <a:pt x="16148" y="20115"/>
                    <a:pt x="16293" y="19830"/>
                  </a:cubicBezTo>
                  <a:cubicBezTo>
                    <a:pt x="16847" y="18744"/>
                    <a:pt x="17302" y="16924"/>
                    <a:pt x="17495" y="16086"/>
                  </a:cubicBezTo>
                  <a:cubicBezTo>
                    <a:pt x="19657" y="14841"/>
                    <a:pt x="21472" y="13116"/>
                    <a:pt x="21472" y="12343"/>
                  </a:cubicBezTo>
                  <a:cubicBezTo>
                    <a:pt x="21472" y="12028"/>
                    <a:pt x="20941" y="12244"/>
                    <a:pt x="20941" y="12244"/>
                  </a:cubicBezTo>
                  <a:cubicBezTo>
                    <a:pt x="20941" y="12244"/>
                    <a:pt x="21600" y="11445"/>
                    <a:pt x="21433" y="10843"/>
                  </a:cubicBezTo>
                  <a:cubicBezTo>
                    <a:pt x="21121" y="9712"/>
                    <a:pt x="18460" y="5605"/>
                    <a:pt x="13846" y="5787"/>
                  </a:cubicBezTo>
                  <a:cubicBezTo>
                    <a:pt x="13671" y="5358"/>
                    <a:pt x="13372" y="4650"/>
                    <a:pt x="13079" y="3855"/>
                  </a:cubicBezTo>
                  <a:cubicBezTo>
                    <a:pt x="12562" y="2448"/>
                    <a:pt x="11708" y="539"/>
                    <a:pt x="11394" y="81"/>
                  </a:cubicBezTo>
                  <a:cubicBezTo>
                    <a:pt x="11344" y="9"/>
                    <a:pt x="11288" y="-14"/>
                    <a:pt x="11235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4" name="Poisson"/>
            <p:cNvSpPr/>
            <p:nvPr/>
          </p:nvSpPr>
          <p:spPr>
            <a:xfrm>
              <a:off x="2602061" y="938572"/>
              <a:ext cx="745306" cy="28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038" extrusionOk="0">
                  <a:moveTo>
                    <a:pt x="11235" y="8"/>
                  </a:moveTo>
                  <a:cubicBezTo>
                    <a:pt x="11182" y="31"/>
                    <a:pt x="11132" y="99"/>
                    <a:pt x="11094" y="209"/>
                  </a:cubicBezTo>
                  <a:cubicBezTo>
                    <a:pt x="10679" y="1433"/>
                    <a:pt x="9369" y="5276"/>
                    <a:pt x="9198" y="5616"/>
                  </a:cubicBezTo>
                  <a:cubicBezTo>
                    <a:pt x="9095" y="5819"/>
                    <a:pt x="9509" y="6327"/>
                    <a:pt x="9944" y="6778"/>
                  </a:cubicBezTo>
                  <a:cubicBezTo>
                    <a:pt x="6449" y="8307"/>
                    <a:pt x="4876" y="10664"/>
                    <a:pt x="3123" y="8573"/>
                  </a:cubicBezTo>
                  <a:cubicBezTo>
                    <a:pt x="1881" y="7091"/>
                    <a:pt x="1092" y="5440"/>
                    <a:pt x="203" y="5778"/>
                  </a:cubicBezTo>
                  <a:cubicBezTo>
                    <a:pt x="240" y="8738"/>
                    <a:pt x="834" y="11471"/>
                    <a:pt x="834" y="11471"/>
                  </a:cubicBezTo>
                  <a:cubicBezTo>
                    <a:pt x="834" y="11471"/>
                    <a:pt x="95" y="14810"/>
                    <a:pt x="0" y="16937"/>
                  </a:cubicBezTo>
                  <a:cubicBezTo>
                    <a:pt x="1837" y="17082"/>
                    <a:pt x="3541" y="13698"/>
                    <a:pt x="4601" y="13988"/>
                  </a:cubicBezTo>
                  <a:cubicBezTo>
                    <a:pt x="4813" y="14046"/>
                    <a:pt x="5152" y="14222"/>
                    <a:pt x="5586" y="14467"/>
                  </a:cubicBezTo>
                  <a:cubicBezTo>
                    <a:pt x="5315" y="14882"/>
                    <a:pt x="5094" y="15004"/>
                    <a:pt x="4976" y="15039"/>
                  </a:cubicBezTo>
                  <a:cubicBezTo>
                    <a:pt x="4923" y="15055"/>
                    <a:pt x="4879" y="15162"/>
                    <a:pt x="4876" y="15300"/>
                  </a:cubicBezTo>
                  <a:cubicBezTo>
                    <a:pt x="4846" y="16608"/>
                    <a:pt x="5056" y="18308"/>
                    <a:pt x="5160" y="19061"/>
                  </a:cubicBezTo>
                  <a:cubicBezTo>
                    <a:pt x="5195" y="19313"/>
                    <a:pt x="5293" y="19466"/>
                    <a:pt x="5396" y="19433"/>
                  </a:cubicBezTo>
                  <a:cubicBezTo>
                    <a:pt x="5637" y="19355"/>
                    <a:pt x="6464" y="18449"/>
                    <a:pt x="7100" y="17514"/>
                  </a:cubicBezTo>
                  <a:cubicBezTo>
                    <a:pt x="7943" y="16277"/>
                    <a:pt x="8861" y="16266"/>
                    <a:pt x="8861" y="16266"/>
                  </a:cubicBezTo>
                  <a:cubicBezTo>
                    <a:pt x="9327" y="16491"/>
                    <a:pt x="9806" y="16702"/>
                    <a:pt x="10291" y="16886"/>
                  </a:cubicBezTo>
                  <a:cubicBezTo>
                    <a:pt x="10140" y="18742"/>
                    <a:pt x="9464" y="21586"/>
                    <a:pt x="10262" y="20946"/>
                  </a:cubicBezTo>
                  <a:cubicBezTo>
                    <a:pt x="11145" y="20238"/>
                    <a:pt x="12134" y="18328"/>
                    <a:pt x="12550" y="17475"/>
                  </a:cubicBezTo>
                  <a:cubicBezTo>
                    <a:pt x="12769" y="17501"/>
                    <a:pt x="12984" y="17514"/>
                    <a:pt x="13196" y="17514"/>
                  </a:cubicBezTo>
                  <a:cubicBezTo>
                    <a:pt x="14021" y="17514"/>
                    <a:pt x="14952" y="17271"/>
                    <a:pt x="15883" y="16886"/>
                  </a:cubicBezTo>
                  <a:cubicBezTo>
                    <a:pt x="15916" y="17534"/>
                    <a:pt x="15950" y="18451"/>
                    <a:pt x="15941" y="19377"/>
                  </a:cubicBezTo>
                  <a:cubicBezTo>
                    <a:pt x="15937" y="19845"/>
                    <a:pt x="16148" y="20115"/>
                    <a:pt x="16293" y="19830"/>
                  </a:cubicBezTo>
                  <a:cubicBezTo>
                    <a:pt x="16847" y="18744"/>
                    <a:pt x="17302" y="16924"/>
                    <a:pt x="17495" y="16086"/>
                  </a:cubicBezTo>
                  <a:cubicBezTo>
                    <a:pt x="19657" y="14841"/>
                    <a:pt x="21472" y="13116"/>
                    <a:pt x="21472" y="12343"/>
                  </a:cubicBezTo>
                  <a:cubicBezTo>
                    <a:pt x="21472" y="12028"/>
                    <a:pt x="20941" y="12244"/>
                    <a:pt x="20941" y="12244"/>
                  </a:cubicBezTo>
                  <a:cubicBezTo>
                    <a:pt x="20941" y="12244"/>
                    <a:pt x="21600" y="11445"/>
                    <a:pt x="21433" y="10843"/>
                  </a:cubicBezTo>
                  <a:cubicBezTo>
                    <a:pt x="21121" y="9712"/>
                    <a:pt x="18460" y="5605"/>
                    <a:pt x="13846" y="5787"/>
                  </a:cubicBezTo>
                  <a:cubicBezTo>
                    <a:pt x="13671" y="5358"/>
                    <a:pt x="13372" y="4650"/>
                    <a:pt x="13079" y="3855"/>
                  </a:cubicBezTo>
                  <a:cubicBezTo>
                    <a:pt x="12562" y="2448"/>
                    <a:pt x="11708" y="539"/>
                    <a:pt x="11394" y="81"/>
                  </a:cubicBezTo>
                  <a:cubicBezTo>
                    <a:pt x="11344" y="9"/>
                    <a:pt x="11288" y="-14"/>
                    <a:pt x="11235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hueOff val="7068528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734648" y="556320"/>
            <a:ext cx="3974695" cy="150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950672" y="4876800"/>
            <a:ext cx="3556000" cy="447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Etymologie : Sardaigne"/>
          <p:cNvSpPr txBox="1">
            <a:spLocks noGrp="1"/>
          </p:cNvSpPr>
          <p:nvPr>
            <p:ph type="body" sz="half" idx="1"/>
          </p:nvPr>
        </p:nvSpPr>
        <p:spPr>
          <a:xfrm>
            <a:off x="1245816" y="1996480"/>
            <a:ext cx="10945217" cy="30363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80999" indent="-380999">
              <a:defRPr sz="3500"/>
            </a:lvl1pPr>
          </a:lstStyle>
          <a:p>
            <a:r>
              <a:rPr dirty="0" err="1"/>
              <a:t>Etymologie</a:t>
            </a:r>
            <a:r>
              <a:rPr dirty="0"/>
              <a:t> : </a:t>
            </a:r>
            <a:r>
              <a:rPr dirty="0" err="1"/>
              <a:t>Sardaigne</a:t>
            </a:r>
            <a:r>
              <a:rPr dirty="0"/>
              <a:t> </a:t>
            </a:r>
            <a:endParaRPr lang="fr-FR" dirty="0" smtClean="0"/>
          </a:p>
          <a:p>
            <a:pPr lvl="0" fontAlgn="base">
              <a:buNone/>
            </a:pPr>
            <a:r>
              <a:rPr lang="fr-FR" dirty="0" smtClean="0"/>
              <a:t>-</a:t>
            </a:r>
            <a:r>
              <a:rPr dirty="0" smtClean="0"/>
              <a:t> </a:t>
            </a:r>
            <a:r>
              <a:rPr lang="fr-FR" dirty="0" smtClean="0"/>
              <a:t>Le mot sardine provient de la Sardaigne. </a:t>
            </a:r>
          </a:p>
          <a:p>
            <a:pPr lvl="0" fontAlgn="base">
              <a:buNone/>
            </a:pPr>
            <a:r>
              <a:rPr lang="fr-FR" dirty="0" smtClean="0"/>
              <a:t>- La Sardaigne est une île de la Méditerranée, appartenant à l’Italie et située sous la Corse.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rps"/>
          <p:cNvSpPr txBox="1">
            <a:spLocks noGrp="1"/>
          </p:cNvSpPr>
          <p:nvPr>
            <p:ph type="body" idx="1"/>
          </p:nvPr>
        </p:nvSpPr>
        <p:spPr>
          <a:xfrm>
            <a:off x="237704" y="1492424"/>
            <a:ext cx="12147154" cy="6286500"/>
          </a:xfrm>
          <a:prstGeom prst="rect">
            <a:avLst/>
          </a:prstGeom>
        </p:spPr>
        <p:txBody>
          <a:bodyPr/>
          <a:lstStyle/>
          <a:p>
            <a:pPr lvl="0" algn="just" fontAlgn="base"/>
            <a:r>
              <a:rPr lang="fr-FR" dirty="0" smtClean="0"/>
              <a:t>la </a:t>
            </a:r>
            <a:r>
              <a:rPr lang="fr-FR" dirty="0" err="1" smtClean="0"/>
              <a:t>pê</a:t>
            </a:r>
            <a:r>
              <a:rPr lang="it-IT" dirty="0" smtClean="0"/>
              <a:t>che </a:t>
            </a:r>
            <a:r>
              <a:rPr lang="fr-FR" dirty="0" smtClean="0"/>
              <a:t>à </a:t>
            </a:r>
            <a:r>
              <a:rPr lang="it-IT" dirty="0" smtClean="0"/>
              <a:t>la sardine remonte </a:t>
            </a:r>
            <a:r>
              <a:rPr lang="fr-FR" dirty="0" smtClean="0"/>
              <a:t>à </a:t>
            </a:r>
            <a:r>
              <a:rPr lang="it-IT" dirty="0" smtClean="0"/>
              <a:t>la Pré</a:t>
            </a:r>
            <a:r>
              <a:rPr lang="fr-FR" dirty="0" smtClean="0"/>
              <a:t>histoire.</a:t>
            </a:r>
          </a:p>
          <a:p>
            <a:pPr lvl="0" algn="just" fontAlgn="base"/>
            <a:r>
              <a:rPr lang="fr-FR" dirty="0" smtClean="0"/>
              <a:t>on utilise des chaluts pélagiques c’est-à-dire un grand filet tiré par un bateau.</a:t>
            </a:r>
          </a:p>
          <a:p>
            <a:pPr lvl="0" algn="just" fontAlgn="base"/>
            <a:r>
              <a:rPr lang="fr-FR" dirty="0" smtClean="0"/>
              <a:t>victime de surpêche son nombre a diminué au XX</a:t>
            </a:r>
            <a:r>
              <a:rPr lang="fr-FR" baseline="30000" dirty="0" smtClean="0"/>
              <a:t>ème</a:t>
            </a:r>
            <a:r>
              <a:rPr lang="fr-FR" dirty="0" smtClean="0"/>
              <a:t> siècle, par exemple au large de la France (Bretagne). </a:t>
            </a:r>
          </a:p>
          <a:p>
            <a:pPr lvl="0" algn="just" fontAlgn="base"/>
            <a:r>
              <a:rPr lang="fr-FR" dirty="0" smtClean="0"/>
              <a:t>si elle disparaissait cela pourrait entrainer la mort de certaines zones marines. </a:t>
            </a:r>
          </a:p>
          <a:p>
            <a:endParaRPr dirty="0"/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878664" y="772344"/>
            <a:ext cx="3707639" cy="1403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Eulalie_Trieux.JPG" descr="Eulalie_Trieux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29792" y="6821016"/>
            <a:ext cx="3340474" cy="2505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84750" y="6121400"/>
            <a:ext cx="7188200" cy="332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La pêche"/>
          <p:cNvSpPr txBox="1"/>
          <p:nvPr/>
        </p:nvSpPr>
        <p:spPr>
          <a:xfrm>
            <a:off x="525736" y="196280"/>
            <a:ext cx="12147154" cy="201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381000" indent="-381000" algn="l">
              <a:spcBef>
                <a:spcPts val="3800"/>
              </a:spcBef>
              <a:buSzPct val="75000"/>
              <a:buChar char="•"/>
              <a:defRPr sz="3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>
                <a:latin typeface="+mn-lt"/>
                <a:ea typeface="+mn-ea"/>
                <a:cs typeface="+mn-cs"/>
                <a:sym typeface="Helvetica Light"/>
              </a:rPr>
              <a:t>La </a:t>
            </a:r>
            <a:r>
              <a:rPr b="0" dirty="0" err="1">
                <a:latin typeface="+mn-lt"/>
                <a:ea typeface="+mn-ea"/>
                <a:cs typeface="+mn-cs"/>
                <a:sym typeface="Helvetica Light"/>
              </a:rPr>
              <a:t>pêche</a:t>
            </a:r>
            <a:r>
              <a:rPr dirty="0"/>
              <a:t> 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astronomie…"/>
          <p:cNvSpPr txBox="1">
            <a:spLocks noGrp="1"/>
          </p:cNvSpPr>
          <p:nvPr>
            <p:ph type="body" idx="1"/>
          </p:nvPr>
        </p:nvSpPr>
        <p:spPr>
          <a:xfrm>
            <a:off x="525736" y="1132384"/>
            <a:ext cx="12147154" cy="4559300"/>
          </a:xfrm>
          <a:prstGeom prst="rect">
            <a:avLst/>
          </a:prstGeom>
        </p:spPr>
        <p:txBody>
          <a:bodyPr/>
          <a:lstStyle/>
          <a:p>
            <a:r>
              <a:rPr dirty="0"/>
              <a:t>Gastronomie</a:t>
            </a:r>
          </a:p>
          <a:p>
            <a:pPr lvl="0" algn="just" fontAlgn="base">
              <a:buNone/>
            </a:pPr>
            <a:r>
              <a:rPr lang="fr-FR" dirty="0" smtClean="0"/>
              <a:t>- </a:t>
            </a:r>
            <a:r>
              <a:rPr dirty="0" smtClean="0"/>
              <a:t>Bonne </a:t>
            </a:r>
            <a:r>
              <a:rPr dirty="0"/>
              <a:t>pour la </a:t>
            </a:r>
            <a:r>
              <a:rPr dirty="0" smtClean="0"/>
              <a:t>santé</a:t>
            </a:r>
            <a:r>
              <a:rPr lang="fr-FR" dirty="0" smtClean="0"/>
              <a:t>la sardine est très bonne à manger, on peut la déguster à l’huile, au barbecue ou en tourte. </a:t>
            </a:r>
          </a:p>
          <a:p>
            <a:pPr lvl="0" algn="just" fontAlgn="base">
              <a:buNone/>
            </a:pPr>
            <a:r>
              <a:rPr lang="fr-FR" dirty="0" smtClean="0"/>
              <a:t>- elle est bonne aussi pour la santé : elle contient des protéines, d’importante quantité de vitamines : des vitamines B 12, de la vitamine D mais aussi du sélénium et du phosphore.</a:t>
            </a:r>
          </a:p>
          <a:p>
            <a:endParaRPr dirty="0"/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518624" y="628328"/>
            <a:ext cx="3974695" cy="150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940476" y="6008742"/>
            <a:ext cx="4073359" cy="305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052360" y="6009861"/>
            <a:ext cx="2399486" cy="305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76020" y="6024228"/>
            <a:ext cx="4070375" cy="3052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a sard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 sardine</a:t>
            </a:r>
          </a:p>
        </p:txBody>
      </p:sp>
      <p:sp>
        <p:nvSpPr>
          <p:cNvPr id="157" name="Expression : « être serrés comme des sardines »"/>
          <p:cNvSpPr txBox="1">
            <a:spLocks noGrp="1"/>
          </p:cNvSpPr>
          <p:nvPr>
            <p:ph type="body" idx="1"/>
          </p:nvPr>
        </p:nvSpPr>
        <p:spPr>
          <a:xfrm>
            <a:off x="190500" y="0"/>
            <a:ext cx="12147154" cy="6286500"/>
          </a:xfrm>
          <a:prstGeom prst="rect">
            <a:avLst/>
          </a:prstGeom>
        </p:spPr>
        <p:txBody>
          <a:bodyPr/>
          <a:lstStyle/>
          <a:p>
            <a:pPr lvl="0" algn="just"/>
            <a:r>
              <a:rPr dirty="0"/>
              <a:t>Expression : </a:t>
            </a:r>
            <a:r>
              <a:rPr lang="fr-FR" dirty="0" smtClean="0"/>
              <a:t>il existe une expression : </a:t>
            </a:r>
            <a:r>
              <a:rPr lang="fr-FR" dirty="0" smtClean="0"/>
              <a:t>« être </a:t>
            </a:r>
            <a:r>
              <a:rPr lang="fr-FR" dirty="0" smtClean="0"/>
              <a:t>serrés comme des sardines </a:t>
            </a:r>
            <a:r>
              <a:rPr lang="fr-FR" dirty="0" smtClean="0"/>
              <a:t> ».</a:t>
            </a:r>
            <a:endParaRPr lang="fr-FR" dirty="0" smtClean="0"/>
          </a:p>
          <a:p>
            <a:endParaRPr dirty="0"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94088" y="3364632"/>
            <a:ext cx="3974695" cy="150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5811" y="5321895"/>
            <a:ext cx="5132219" cy="386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321693" y="5321818"/>
            <a:ext cx="5797084" cy="3864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734648" y="700336"/>
            <a:ext cx="3974695" cy="150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96963" y="3327997"/>
            <a:ext cx="6941074" cy="520580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On peut aussi la chanter :"/>
          <p:cNvSpPr txBox="1">
            <a:spLocks noGrp="1"/>
          </p:cNvSpPr>
          <p:nvPr>
            <p:ph type="body" idx="1"/>
          </p:nvPr>
        </p:nvSpPr>
        <p:spPr>
          <a:xfrm>
            <a:off x="774700" y="-127000"/>
            <a:ext cx="12147154" cy="6286500"/>
          </a:xfrm>
          <a:prstGeom prst="rect">
            <a:avLst/>
          </a:prstGeom>
        </p:spPr>
        <p:txBody>
          <a:bodyPr/>
          <a:lstStyle/>
          <a:p>
            <a:r>
              <a:t>On peut aussi la chanter : </a:t>
            </a:r>
          </a:p>
        </p:txBody>
      </p:sp>
      <p:sp>
        <p:nvSpPr>
          <p:cNvPr id="166" name="PATRICK SÉBASTIEN"/>
          <p:cNvSpPr txBox="1"/>
          <p:nvPr/>
        </p:nvSpPr>
        <p:spPr>
          <a:xfrm>
            <a:off x="4494324" y="8680450"/>
            <a:ext cx="613030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 b="1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PATRICK SÉBASTIEN</a:t>
            </a:r>
          </a:p>
        </p:txBody>
      </p:sp>
      <p:pic>
        <p:nvPicPr>
          <p:cNvPr id="167" name="Les_sardines_-_Patrick_SÃ©bastien[GetMp3.Co] 1.mp3" descr="Les_sardines_-_Patrick_SÃ©bastien[GetMp3.Co] 1.mp3"/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257300" y="8559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24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a sard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sardine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08880" y="6242232"/>
            <a:ext cx="6589725" cy="249402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orps"/>
          <p:cNvSpPr txBox="1">
            <a:spLocks noGrp="1"/>
          </p:cNvSpPr>
          <p:nvPr>
            <p:ph type="body" idx="1"/>
          </p:nvPr>
        </p:nvSpPr>
        <p:spPr>
          <a:xfrm>
            <a:off x="-15677" y="8915400"/>
            <a:ext cx="12147154" cy="6286500"/>
          </a:xfrm>
          <a:prstGeom prst="rect">
            <a:avLst/>
          </a:prstGeom>
        </p:spPr>
        <p:txBody>
          <a:bodyPr/>
          <a:lstStyle/>
          <a:p>
            <a:pPr algn="ctr">
              <a:defRPr sz="5600">
                <a:solidFill>
                  <a:srgbClr val="FFFC79"/>
                </a:solidFill>
              </a:defRPr>
            </a:pPr>
            <a:endParaRPr/>
          </a:p>
        </p:txBody>
      </p:sp>
      <p:sp>
        <p:nvSpPr>
          <p:cNvPr id="172" name="Sources…"/>
          <p:cNvSpPr txBox="1"/>
          <p:nvPr/>
        </p:nvSpPr>
        <p:spPr>
          <a:xfrm>
            <a:off x="1209878" y="3009899"/>
            <a:ext cx="9964134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0999" indent="-380999">
              <a:spcBef>
                <a:spcPts val="3800"/>
              </a:spcBef>
              <a:buSzPct val="75000"/>
              <a:buChar char="•"/>
              <a:defRPr sz="5700">
                <a:solidFill>
                  <a:srgbClr val="00FDFF"/>
                </a:solidFill>
              </a:defRPr>
            </a:pPr>
            <a:r>
              <a:t>Sources</a:t>
            </a:r>
          </a:p>
          <a:p>
            <a:pPr marL="762000" lvl="1" indent="-381000" algn="l">
              <a:spcBef>
                <a:spcPts val="3800"/>
              </a:spcBef>
              <a:buSzPct val="75000"/>
              <a:buChar char="•"/>
              <a:defRPr sz="2800"/>
            </a:pPr>
            <a:r>
              <a:t>dictionnaire Petit Larousse illustré 2017                 </a:t>
            </a:r>
          </a:p>
          <a:p>
            <a:pPr marL="762000" lvl="1" indent="-381000" algn="l">
              <a:spcBef>
                <a:spcPts val="3800"/>
              </a:spcBef>
              <a:buSzPct val="75000"/>
              <a:buChar char="•"/>
              <a:defRPr sz="2800"/>
            </a:pPr>
            <a:r>
              <a:t>Wikipédia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320</Words>
  <Application>Microsoft Office PowerPoint</Application>
  <PresentationFormat>Personnalisé</PresentationFormat>
  <Paragraphs>41</Paragraphs>
  <Slides>10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Gradient</vt:lpstr>
      <vt:lpstr>LA SARDINE</vt:lpstr>
      <vt:lpstr>La sardine</vt:lpstr>
      <vt:lpstr>Diapositive 3</vt:lpstr>
      <vt:lpstr>Diapositive 4</vt:lpstr>
      <vt:lpstr>Diapositive 5</vt:lpstr>
      <vt:lpstr>Diapositive 6</vt:lpstr>
      <vt:lpstr>La sardine</vt:lpstr>
      <vt:lpstr>Diapositive 8</vt:lpstr>
      <vt:lpstr>La sardine</vt:lpstr>
      <vt:lpstr>La sardine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SARDINE</dc:title>
  <cp:lastModifiedBy>Alain</cp:lastModifiedBy>
  <cp:revision>6</cp:revision>
  <dcterms:modified xsi:type="dcterms:W3CDTF">2018-02-28T11:28:39Z</dcterms:modified>
</cp:coreProperties>
</file>