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6" r:id="rId1"/>
  </p:sldMasterIdLst>
  <p:sldIdLst>
    <p:sldId id="263" r:id="rId2"/>
    <p:sldId id="262"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A34E0C39-CEF8-1844-B092-C6E84DF8CCD0}">
          <p14:sldIdLst>
            <p14:sldId id="263"/>
            <p14:sldId id="262"/>
            <p14:sldId id="258"/>
            <p14:sldId id="259"/>
            <p14:sldId id="260"/>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21"/>
  </p:normalViewPr>
  <p:slideViewPr>
    <p:cSldViewPr snapToGrid="0" snapToObjects="1">
      <p:cViewPr varScale="1">
        <p:scale>
          <a:sx n="78" d="100"/>
          <a:sy n="78" d="100"/>
        </p:scale>
        <p:origin x="35" y="248"/>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a:xfrm>
            <a:off x="3962399" y="5870575"/>
            <a:ext cx="4893958" cy="377825"/>
          </a:xfrm>
        </p:spPr>
        <p:txBody>
          <a:bodyPr/>
          <a:lstStyle/>
          <a:p>
            <a:endParaRPr lang="fr-FR"/>
          </a:p>
        </p:txBody>
      </p:sp>
      <p:sp>
        <p:nvSpPr>
          <p:cNvPr id="6" name="Slide Number Placeholder 5"/>
          <p:cNvSpPr>
            <a:spLocks noGrp="1"/>
          </p:cNvSpPr>
          <p:nvPr>
            <p:ph type="sldNum" sz="quarter" idx="12"/>
          </p:nvPr>
        </p:nvSpPr>
        <p:spPr>
          <a:xfrm>
            <a:off x="10608958" y="5870575"/>
            <a:ext cx="551167" cy="377825"/>
          </a:xfrm>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40941568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F095ECA-6E56-384D-A56D-F8FE04FC4CD8}" type="datetimeFigureOut">
              <a:rPr lang="fr-FR" smtClean="0"/>
              <a:t>17/05/2020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64383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3932549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3202119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803859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3176395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1565569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472B8F-2C85-4C43-BEEC-3E472E53D1F5}" type="slidenum">
              <a:rPr lang="fr-FR" smtClean="0"/>
              <a:t>‹N°›</a:t>
            </a:fld>
            <a:endParaRPr lang="fr-FR"/>
          </a:p>
        </p:txBody>
      </p:sp>
      <p:sp>
        <p:nvSpPr>
          <p:cNvPr id="8" name="Title 1"/>
          <p:cNvSpPr>
            <a:spLocks noGrp="1"/>
          </p:cNvSpPr>
          <p:nvPr>
            <p:ph type="title"/>
          </p:nvPr>
        </p:nvSpPr>
        <p:spPr>
          <a:xfrm>
            <a:off x="685801" y="609600"/>
            <a:ext cx="10131425" cy="1456267"/>
          </a:xfrm>
        </p:spPr>
        <p:txBody>
          <a:bodyPr/>
          <a:lstStyle/>
          <a:p>
            <a:r>
              <a:rPr lang="fr-FR"/>
              <a:t>Modifiez le style du titre</a:t>
            </a:r>
            <a:endParaRPr lang="en-US" dirty="0"/>
          </a:p>
        </p:txBody>
      </p:sp>
    </p:spTree>
    <p:extLst>
      <p:ext uri="{BB962C8B-B14F-4D97-AF65-F5344CB8AC3E}">
        <p14:creationId xmlns:p14="http://schemas.microsoft.com/office/powerpoint/2010/main" val="16861867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109625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266540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F095ECA-6E56-384D-A56D-F8FE04FC4CD8}" type="datetimeFigureOut">
              <a:rPr lang="fr-FR" smtClean="0"/>
              <a:t>17/05/2020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4131054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F095ECA-6E56-384D-A56D-F8FE04FC4CD8}" type="datetimeFigureOut">
              <a:rPr lang="fr-FR" smtClean="0"/>
              <a:t>17/05/2020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248595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F095ECA-6E56-384D-A56D-F8FE04FC4CD8}" type="datetimeFigureOut">
              <a:rPr lang="fr-FR" smtClean="0"/>
              <a:t>17/05/2020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158033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F095ECA-6E56-384D-A56D-F8FE04FC4CD8}" type="datetimeFigureOut">
              <a:rPr lang="fr-FR" smtClean="0"/>
              <a:t>17/05/2020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3723181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8F095ECA-6E56-384D-A56D-F8FE04FC4CD8}" type="datetimeFigureOut">
              <a:rPr lang="fr-FR" smtClean="0"/>
              <a:t>17/05/2020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108195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F095ECA-6E56-384D-A56D-F8FE04FC4CD8}" type="datetimeFigureOut">
              <a:rPr lang="fr-FR" smtClean="0"/>
              <a:t>17/05/2020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184676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8F095ECA-6E56-384D-A56D-F8FE04FC4CD8}" type="datetimeFigureOut">
              <a:rPr lang="fr-FR" smtClean="0"/>
              <a:t>17/05/2020</a:t>
            </a:fld>
            <a:endParaRPr lang="fr-F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472B8F-2C85-4C43-BEEC-3E472E53D1F5}" type="slidenum">
              <a:rPr lang="fr-FR" smtClean="0"/>
              <a:t>‹N°›</a:t>
            </a:fld>
            <a:endParaRPr lang="fr-FR"/>
          </a:p>
        </p:txBody>
      </p:sp>
    </p:spTree>
    <p:extLst>
      <p:ext uri="{BB962C8B-B14F-4D97-AF65-F5344CB8AC3E}">
        <p14:creationId xmlns:p14="http://schemas.microsoft.com/office/powerpoint/2010/main" val="226389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F095ECA-6E56-384D-A56D-F8FE04FC4CD8}" type="datetimeFigureOut">
              <a:rPr lang="fr-FR" smtClean="0"/>
              <a:t>17/05/2020</a:t>
            </a:fld>
            <a:endParaRPr lang="fr-FR"/>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FR"/>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2472B8F-2C85-4C43-BEEC-3E472E53D1F5}" type="slidenum">
              <a:rPr lang="fr-FR" smtClean="0"/>
              <a:t>‹N°›</a:t>
            </a:fld>
            <a:endParaRPr lang="fr-FR"/>
          </a:p>
        </p:txBody>
      </p:sp>
    </p:spTree>
    <p:extLst>
      <p:ext uri="{BB962C8B-B14F-4D97-AF65-F5344CB8AC3E}">
        <p14:creationId xmlns:p14="http://schemas.microsoft.com/office/powerpoint/2010/main" val="2330703631"/>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video" Target="https://www.youtube.com/embed/baRvF6ZBK18?feature=oemb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0BB65D-49C2-8640-AC2C-6242DA59428F}"/>
              </a:ext>
            </a:extLst>
          </p:cNvPr>
          <p:cNvSpPr>
            <a:spLocks noGrp="1"/>
          </p:cNvSpPr>
          <p:nvPr>
            <p:ph type="title"/>
          </p:nvPr>
        </p:nvSpPr>
        <p:spPr/>
        <p:txBody>
          <a:bodyPr>
            <a:normAutofit/>
          </a:bodyPr>
          <a:lstStyle/>
          <a:p>
            <a:pPr algn="ctr"/>
            <a:r>
              <a:rPr lang="fr-FR" sz="7200" b="1" dirty="0"/>
              <a:t>Sophie SCHOLL</a:t>
            </a:r>
          </a:p>
        </p:txBody>
      </p:sp>
      <p:sp>
        <p:nvSpPr>
          <p:cNvPr id="3" name="Espace réservé du contenu 2">
            <a:extLst>
              <a:ext uri="{FF2B5EF4-FFF2-40B4-BE49-F238E27FC236}">
                <a16:creationId xmlns:a16="http://schemas.microsoft.com/office/drawing/2014/main" id="{6667BE54-E66C-BE49-BB0D-26C296E8D2D1}"/>
              </a:ext>
            </a:extLst>
          </p:cNvPr>
          <p:cNvSpPr>
            <a:spLocks noGrp="1"/>
          </p:cNvSpPr>
          <p:nvPr>
            <p:ph idx="1"/>
          </p:nvPr>
        </p:nvSpPr>
        <p:spPr>
          <a:xfrm>
            <a:off x="685801" y="591056"/>
            <a:ext cx="10131425" cy="3649133"/>
          </a:xfrm>
        </p:spPr>
        <p:txBody>
          <a:bodyPr>
            <a:normAutofit/>
          </a:bodyPr>
          <a:lstStyle/>
          <a:p>
            <a:pPr marL="0" indent="0" algn="ctr">
              <a:buNone/>
            </a:pPr>
            <a:r>
              <a:rPr lang="fr-FR" sz="2400" i="1" dirty="0"/>
              <a:t>Exposé réalisé par Eléna FREMERY</a:t>
            </a:r>
          </a:p>
          <a:p>
            <a:pPr marL="0" indent="0" algn="ctr">
              <a:buNone/>
            </a:pPr>
            <a:r>
              <a:rPr lang="fr-FR" sz="2400" i="1" dirty="0"/>
              <a:t>CM1C</a:t>
            </a:r>
          </a:p>
        </p:txBody>
      </p:sp>
      <p:pic>
        <p:nvPicPr>
          <p:cNvPr id="5" name="Image 4">
            <a:extLst>
              <a:ext uri="{FF2B5EF4-FFF2-40B4-BE49-F238E27FC236}">
                <a16:creationId xmlns:a16="http://schemas.microsoft.com/office/drawing/2014/main" id="{ACCB3D28-7079-AD4A-99EA-D06128D5BC50}"/>
              </a:ext>
            </a:extLst>
          </p:cNvPr>
          <p:cNvPicPr>
            <a:picLocks noChangeAspect="1"/>
          </p:cNvPicPr>
          <p:nvPr/>
        </p:nvPicPr>
        <p:blipFill>
          <a:blip r:embed="rId2"/>
          <a:stretch>
            <a:fillRect/>
          </a:stretch>
        </p:blipFill>
        <p:spPr>
          <a:xfrm>
            <a:off x="3961435" y="3207714"/>
            <a:ext cx="3841647" cy="2764822"/>
          </a:xfrm>
          <a:prstGeom prst="rect">
            <a:avLst/>
          </a:prstGeom>
        </p:spPr>
      </p:pic>
    </p:spTree>
    <p:extLst>
      <p:ext uri="{BB962C8B-B14F-4D97-AF65-F5344CB8AC3E}">
        <p14:creationId xmlns:p14="http://schemas.microsoft.com/office/powerpoint/2010/main" val="13347872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5C964D-2779-1645-89D3-A61F2C4FAE12}"/>
              </a:ext>
            </a:extLst>
          </p:cNvPr>
          <p:cNvSpPr>
            <a:spLocks noGrp="1"/>
          </p:cNvSpPr>
          <p:nvPr>
            <p:ph type="title"/>
          </p:nvPr>
        </p:nvSpPr>
        <p:spPr/>
        <p:txBody>
          <a:bodyPr/>
          <a:lstStyle/>
          <a:p>
            <a:r>
              <a:rPr lang="fr-FR" b="1" dirty="0"/>
              <a:t>			Identité</a:t>
            </a:r>
          </a:p>
        </p:txBody>
      </p:sp>
      <p:sp>
        <p:nvSpPr>
          <p:cNvPr id="3" name="Espace réservé du contenu 2">
            <a:extLst>
              <a:ext uri="{FF2B5EF4-FFF2-40B4-BE49-F238E27FC236}">
                <a16:creationId xmlns:a16="http://schemas.microsoft.com/office/drawing/2014/main" id="{012191DF-5929-4D43-BA47-A5EED1D340E0}"/>
              </a:ext>
            </a:extLst>
          </p:cNvPr>
          <p:cNvSpPr>
            <a:spLocks noGrp="1"/>
          </p:cNvSpPr>
          <p:nvPr>
            <p:ph idx="1"/>
          </p:nvPr>
        </p:nvSpPr>
        <p:spPr>
          <a:xfrm>
            <a:off x="685801" y="1181367"/>
            <a:ext cx="10131425" cy="3649133"/>
          </a:xfrm>
        </p:spPr>
        <p:txBody>
          <a:bodyPr/>
          <a:lstStyle/>
          <a:p>
            <a:pPr>
              <a:buFont typeface="Wingdings" pitchFamily="2" charset="2"/>
              <a:buChar char="§"/>
            </a:pPr>
            <a:r>
              <a:rPr lang="fr-FR" b="1" dirty="0"/>
              <a:t>Nom</a:t>
            </a:r>
            <a:r>
              <a:rPr lang="fr-FR" dirty="0"/>
              <a:t> : SCHOLL</a:t>
            </a:r>
          </a:p>
          <a:p>
            <a:pPr>
              <a:buFont typeface="Wingdings" pitchFamily="2" charset="2"/>
              <a:buChar char="§"/>
            </a:pPr>
            <a:r>
              <a:rPr lang="fr-FR" b="1" dirty="0"/>
              <a:t>Prénom</a:t>
            </a:r>
            <a:r>
              <a:rPr lang="fr-FR" dirty="0"/>
              <a:t>: Sophie Magdalena</a:t>
            </a:r>
          </a:p>
          <a:p>
            <a:pPr>
              <a:buFont typeface="Wingdings" pitchFamily="2" charset="2"/>
              <a:buChar char="§"/>
            </a:pPr>
            <a:r>
              <a:rPr lang="fr-FR" b="1" dirty="0"/>
              <a:t>Date de naissance et lieu</a:t>
            </a:r>
            <a:r>
              <a:rPr lang="fr-FR" dirty="0"/>
              <a:t>: 9 mai 1921  à </a:t>
            </a:r>
            <a:r>
              <a:rPr lang="fr-FR" dirty="0" err="1"/>
              <a:t>Forchtenberg</a:t>
            </a:r>
            <a:r>
              <a:rPr lang="fr-FR" dirty="0"/>
              <a:t> (Allemagne)</a:t>
            </a:r>
          </a:p>
          <a:p>
            <a:pPr>
              <a:buFont typeface="Wingdings" pitchFamily="2" charset="2"/>
              <a:buChar char="§"/>
            </a:pPr>
            <a:r>
              <a:rPr lang="fr-FR" dirty="0"/>
              <a:t>Morte le 22 février 1943 à 21 ans, exécutée à Munich (Prison de </a:t>
            </a:r>
            <a:r>
              <a:rPr lang="fr-FR" dirty="0" err="1"/>
              <a:t>Stadecheim</a:t>
            </a:r>
            <a:r>
              <a:rPr lang="fr-FR" dirty="0"/>
              <a:t>)</a:t>
            </a:r>
          </a:p>
          <a:p>
            <a:pPr>
              <a:buFont typeface="Wingdings" pitchFamily="2" charset="2"/>
              <a:buChar char="§"/>
            </a:pPr>
            <a:r>
              <a:rPr lang="fr-FR" b="1" dirty="0"/>
              <a:t>Nationalité: </a:t>
            </a:r>
            <a:r>
              <a:rPr lang="fr-FR" dirty="0"/>
              <a:t>Allemande</a:t>
            </a:r>
          </a:p>
        </p:txBody>
      </p:sp>
      <p:pic>
        <p:nvPicPr>
          <p:cNvPr id="6" name="Image 5">
            <a:extLst>
              <a:ext uri="{FF2B5EF4-FFF2-40B4-BE49-F238E27FC236}">
                <a16:creationId xmlns:a16="http://schemas.microsoft.com/office/drawing/2014/main" id="{AD5FAF2A-505D-EF4F-B54A-24893E9074D0}"/>
              </a:ext>
            </a:extLst>
          </p:cNvPr>
          <p:cNvPicPr>
            <a:picLocks noChangeAspect="1"/>
          </p:cNvPicPr>
          <p:nvPr/>
        </p:nvPicPr>
        <p:blipFill>
          <a:blip r:embed="rId2"/>
          <a:stretch>
            <a:fillRect/>
          </a:stretch>
        </p:blipFill>
        <p:spPr>
          <a:xfrm>
            <a:off x="4455370" y="4388733"/>
            <a:ext cx="3117334" cy="1757423"/>
          </a:xfrm>
          <a:prstGeom prst="rect">
            <a:avLst/>
          </a:prstGeom>
        </p:spPr>
      </p:pic>
      <p:sp>
        <p:nvSpPr>
          <p:cNvPr id="7" name="ZoneTexte 6">
            <a:extLst>
              <a:ext uri="{FF2B5EF4-FFF2-40B4-BE49-F238E27FC236}">
                <a16:creationId xmlns:a16="http://schemas.microsoft.com/office/drawing/2014/main" id="{19DF01E2-88C3-054A-BD6F-9B291B670C6D}"/>
              </a:ext>
            </a:extLst>
          </p:cNvPr>
          <p:cNvSpPr txBox="1"/>
          <p:nvPr/>
        </p:nvSpPr>
        <p:spPr>
          <a:xfrm>
            <a:off x="10247454" y="6488668"/>
            <a:ext cx="1944546" cy="307777"/>
          </a:xfrm>
          <a:prstGeom prst="rect">
            <a:avLst/>
          </a:prstGeom>
          <a:noFill/>
        </p:spPr>
        <p:txBody>
          <a:bodyPr wrap="square" rtlCol="0">
            <a:spAutoFit/>
          </a:bodyPr>
          <a:lstStyle/>
          <a:p>
            <a:pPr algn="ctr"/>
            <a:r>
              <a:rPr lang="fr-FR" sz="1400" i="1" dirty="0"/>
              <a:t>Source : </a:t>
            </a:r>
            <a:r>
              <a:rPr lang="fr-FR" sz="1400" i="1" dirty="0" err="1"/>
              <a:t>Wikipedia</a:t>
            </a:r>
            <a:endParaRPr lang="fr-FR" sz="1400" i="1" dirty="0"/>
          </a:p>
        </p:txBody>
      </p:sp>
    </p:spTree>
    <p:extLst>
      <p:ext uri="{BB962C8B-B14F-4D97-AF65-F5344CB8AC3E}">
        <p14:creationId xmlns:p14="http://schemas.microsoft.com/office/powerpoint/2010/main" val="33304845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9C28FA-E965-FD4F-A6B7-E2BEC9ECBC78}"/>
              </a:ext>
            </a:extLst>
          </p:cNvPr>
          <p:cNvSpPr>
            <a:spLocks noGrp="1"/>
          </p:cNvSpPr>
          <p:nvPr>
            <p:ph type="title"/>
          </p:nvPr>
        </p:nvSpPr>
        <p:spPr/>
        <p:txBody>
          <a:bodyPr/>
          <a:lstStyle/>
          <a:p>
            <a:r>
              <a:rPr lang="fr-FR" dirty="0"/>
              <a:t>	</a:t>
            </a:r>
            <a:r>
              <a:rPr lang="fr-FR" b="1" dirty="0"/>
              <a:t>	Au commencement</a:t>
            </a:r>
          </a:p>
        </p:txBody>
      </p:sp>
      <p:sp>
        <p:nvSpPr>
          <p:cNvPr id="3" name="Espace réservé du contenu 2">
            <a:extLst>
              <a:ext uri="{FF2B5EF4-FFF2-40B4-BE49-F238E27FC236}">
                <a16:creationId xmlns:a16="http://schemas.microsoft.com/office/drawing/2014/main" id="{42F4CD63-C194-EF4B-8A90-78D4852A574E}"/>
              </a:ext>
            </a:extLst>
          </p:cNvPr>
          <p:cNvSpPr>
            <a:spLocks noGrp="1"/>
          </p:cNvSpPr>
          <p:nvPr>
            <p:ph idx="1"/>
          </p:nvPr>
        </p:nvSpPr>
        <p:spPr/>
        <p:txBody>
          <a:bodyPr/>
          <a:lstStyle/>
          <a:p>
            <a:pPr>
              <a:buFont typeface="Wingdings" pitchFamily="2" charset="2"/>
              <a:buChar char="§"/>
            </a:pPr>
            <a:r>
              <a:rPr lang="fr-FR" dirty="0"/>
              <a:t>En 1932, sa famille et elle s’installent à Ulm. </a:t>
            </a:r>
          </a:p>
          <a:p>
            <a:pPr>
              <a:buFont typeface="Wingdings" pitchFamily="2" charset="2"/>
              <a:buChar char="§"/>
            </a:pPr>
            <a:r>
              <a:rPr lang="fr-FR" dirty="0"/>
              <a:t>En 1933, Hitler est nommé chef d’état en Allemagne et prend la pouvoir absolu. </a:t>
            </a:r>
          </a:p>
          <a:p>
            <a:pPr>
              <a:buFont typeface="Wingdings" pitchFamily="2" charset="2"/>
              <a:buChar char="§"/>
            </a:pPr>
            <a:r>
              <a:rPr lang="fr-FR" dirty="0"/>
              <a:t>En 1940, Sophie obtient son baccalauréat mais doit finir ses stages et en 1942 seulement, elle commence ses études de biologie et de philosophie  à Munich. </a:t>
            </a:r>
          </a:p>
        </p:txBody>
      </p:sp>
      <p:pic>
        <p:nvPicPr>
          <p:cNvPr id="5" name="Image 4">
            <a:extLst>
              <a:ext uri="{FF2B5EF4-FFF2-40B4-BE49-F238E27FC236}">
                <a16:creationId xmlns:a16="http://schemas.microsoft.com/office/drawing/2014/main" id="{15348A3E-F1BB-7248-A8DD-C8D6169FF0B0}"/>
              </a:ext>
            </a:extLst>
          </p:cNvPr>
          <p:cNvPicPr>
            <a:picLocks noChangeAspect="1"/>
          </p:cNvPicPr>
          <p:nvPr/>
        </p:nvPicPr>
        <p:blipFill>
          <a:blip r:embed="rId2"/>
          <a:stretch>
            <a:fillRect/>
          </a:stretch>
        </p:blipFill>
        <p:spPr>
          <a:xfrm>
            <a:off x="6576590" y="593684"/>
            <a:ext cx="2871217" cy="2381009"/>
          </a:xfrm>
          <a:prstGeom prst="rect">
            <a:avLst/>
          </a:prstGeom>
        </p:spPr>
      </p:pic>
      <p:sp>
        <p:nvSpPr>
          <p:cNvPr id="6" name="ZoneTexte 5">
            <a:extLst>
              <a:ext uri="{FF2B5EF4-FFF2-40B4-BE49-F238E27FC236}">
                <a16:creationId xmlns:a16="http://schemas.microsoft.com/office/drawing/2014/main" id="{BEAE4B1C-0987-E14B-B361-B55E9A7F24DB}"/>
              </a:ext>
            </a:extLst>
          </p:cNvPr>
          <p:cNvSpPr txBox="1"/>
          <p:nvPr/>
        </p:nvSpPr>
        <p:spPr>
          <a:xfrm>
            <a:off x="10247454" y="6488668"/>
            <a:ext cx="1944546" cy="307777"/>
          </a:xfrm>
          <a:prstGeom prst="rect">
            <a:avLst/>
          </a:prstGeom>
          <a:noFill/>
        </p:spPr>
        <p:txBody>
          <a:bodyPr wrap="square" rtlCol="0">
            <a:spAutoFit/>
          </a:bodyPr>
          <a:lstStyle/>
          <a:p>
            <a:pPr algn="ctr"/>
            <a:r>
              <a:rPr lang="fr-FR" sz="1400" i="1" dirty="0"/>
              <a:t>Source : </a:t>
            </a:r>
            <a:r>
              <a:rPr lang="fr-FR" sz="1400" i="1" dirty="0" err="1"/>
              <a:t>Wikipedia</a:t>
            </a:r>
            <a:endParaRPr lang="fr-FR" sz="1400" i="1" dirty="0"/>
          </a:p>
        </p:txBody>
      </p:sp>
    </p:spTree>
    <p:extLst>
      <p:ext uri="{BB962C8B-B14F-4D97-AF65-F5344CB8AC3E}">
        <p14:creationId xmlns:p14="http://schemas.microsoft.com/office/powerpoint/2010/main" val="124102342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FDB42A-D0E5-7C4B-8B00-BA3C73474D82}"/>
              </a:ext>
            </a:extLst>
          </p:cNvPr>
          <p:cNvSpPr>
            <a:spLocks noGrp="1"/>
          </p:cNvSpPr>
          <p:nvPr>
            <p:ph type="title"/>
          </p:nvPr>
        </p:nvSpPr>
        <p:spPr/>
        <p:txBody>
          <a:bodyPr>
            <a:normAutofit/>
          </a:bodyPr>
          <a:lstStyle/>
          <a:p>
            <a:r>
              <a:rPr lang="fr-FR" b="1" dirty="0"/>
              <a:t>		comment est-elle connue ?</a:t>
            </a:r>
          </a:p>
        </p:txBody>
      </p:sp>
      <p:sp>
        <p:nvSpPr>
          <p:cNvPr id="3" name="Espace réservé du contenu 2">
            <a:extLst>
              <a:ext uri="{FF2B5EF4-FFF2-40B4-BE49-F238E27FC236}">
                <a16:creationId xmlns:a16="http://schemas.microsoft.com/office/drawing/2014/main" id="{4075817A-F357-5A40-90AC-AFA859475B72}"/>
              </a:ext>
            </a:extLst>
          </p:cNvPr>
          <p:cNvSpPr>
            <a:spLocks noGrp="1"/>
          </p:cNvSpPr>
          <p:nvPr>
            <p:ph idx="1"/>
          </p:nvPr>
        </p:nvSpPr>
        <p:spPr>
          <a:xfrm>
            <a:off x="685801" y="1169792"/>
            <a:ext cx="10131425" cy="3649133"/>
          </a:xfrm>
        </p:spPr>
        <p:txBody>
          <a:bodyPr/>
          <a:lstStyle/>
          <a:p>
            <a:pPr marL="0" indent="0">
              <a:buNone/>
            </a:pPr>
            <a:r>
              <a:rPr lang="fr-FR" b="1" dirty="0"/>
              <a:t>Durant l’automne, elle découvre l’activité clandestine de son frère et intègre son groupe de résistance contre les nazis: Sophie fait partie de la rose blanche (nom de son groupe de résistants allemands). A partir de juin 1942, elle participe à des réunions avec son frère, Hans Scholl, fondateur du groupe de résistance. Elle les aide à imprimer des tracts chez un architecte complice, puis à les diffuser dans les rues et à glisser des feuilles sur des voitures en stationnement.</a:t>
            </a:r>
          </a:p>
        </p:txBody>
      </p:sp>
      <p:pic>
        <p:nvPicPr>
          <p:cNvPr id="5" name="Image 4">
            <a:extLst>
              <a:ext uri="{FF2B5EF4-FFF2-40B4-BE49-F238E27FC236}">
                <a16:creationId xmlns:a16="http://schemas.microsoft.com/office/drawing/2014/main" id="{E25856D1-5514-B34D-B991-C108F76F4719}"/>
              </a:ext>
            </a:extLst>
          </p:cNvPr>
          <p:cNvPicPr>
            <a:picLocks noChangeAspect="1"/>
          </p:cNvPicPr>
          <p:nvPr/>
        </p:nvPicPr>
        <p:blipFill>
          <a:blip r:embed="rId2"/>
          <a:stretch>
            <a:fillRect/>
          </a:stretch>
        </p:blipFill>
        <p:spPr>
          <a:xfrm>
            <a:off x="10266745" y="4110135"/>
            <a:ext cx="1925256" cy="2747865"/>
          </a:xfrm>
          <a:prstGeom prst="rect">
            <a:avLst/>
          </a:prstGeom>
        </p:spPr>
      </p:pic>
      <p:sp>
        <p:nvSpPr>
          <p:cNvPr id="6" name="ZoneTexte 5">
            <a:extLst>
              <a:ext uri="{FF2B5EF4-FFF2-40B4-BE49-F238E27FC236}">
                <a16:creationId xmlns:a16="http://schemas.microsoft.com/office/drawing/2014/main" id="{45E4912B-8C04-2345-8CF5-5E482AB3B2FC}"/>
              </a:ext>
            </a:extLst>
          </p:cNvPr>
          <p:cNvSpPr txBox="1"/>
          <p:nvPr/>
        </p:nvSpPr>
        <p:spPr>
          <a:xfrm>
            <a:off x="10247454" y="6488668"/>
            <a:ext cx="1944546" cy="307777"/>
          </a:xfrm>
          <a:prstGeom prst="rect">
            <a:avLst/>
          </a:prstGeom>
          <a:noFill/>
        </p:spPr>
        <p:txBody>
          <a:bodyPr wrap="square" rtlCol="0">
            <a:spAutoFit/>
          </a:bodyPr>
          <a:lstStyle/>
          <a:p>
            <a:pPr algn="ctr"/>
            <a:r>
              <a:rPr lang="fr-FR" sz="1400" i="1" dirty="0"/>
              <a:t>Source : </a:t>
            </a:r>
            <a:r>
              <a:rPr lang="fr-FR" sz="1400" i="1" dirty="0" err="1"/>
              <a:t>Wikipedia</a:t>
            </a:r>
            <a:endParaRPr lang="fr-FR" sz="1400" i="1" dirty="0"/>
          </a:p>
        </p:txBody>
      </p:sp>
    </p:spTree>
    <p:extLst>
      <p:ext uri="{BB962C8B-B14F-4D97-AF65-F5344CB8AC3E}">
        <p14:creationId xmlns:p14="http://schemas.microsoft.com/office/powerpoint/2010/main" val="68554286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AD20F0-D230-634A-A180-B325011BA074}"/>
              </a:ext>
            </a:extLst>
          </p:cNvPr>
          <p:cNvSpPr>
            <a:spLocks noGrp="1"/>
          </p:cNvSpPr>
          <p:nvPr>
            <p:ph type="title"/>
          </p:nvPr>
        </p:nvSpPr>
        <p:spPr/>
        <p:txBody>
          <a:bodyPr>
            <a:normAutofit/>
          </a:bodyPr>
          <a:lstStyle/>
          <a:p>
            <a:r>
              <a:rPr lang="fr-FR" b="1" dirty="0"/>
              <a:t>		Pourquoi et comment est-elle morte?</a:t>
            </a:r>
          </a:p>
        </p:txBody>
      </p:sp>
      <p:sp>
        <p:nvSpPr>
          <p:cNvPr id="3" name="Espace réservé du contenu 2">
            <a:extLst>
              <a:ext uri="{FF2B5EF4-FFF2-40B4-BE49-F238E27FC236}">
                <a16:creationId xmlns:a16="http://schemas.microsoft.com/office/drawing/2014/main" id="{52B2466B-B134-6A4D-A7A3-3A728D196D78}"/>
              </a:ext>
            </a:extLst>
          </p:cNvPr>
          <p:cNvSpPr>
            <a:spLocks noGrp="1"/>
          </p:cNvSpPr>
          <p:nvPr>
            <p:ph idx="1"/>
          </p:nvPr>
        </p:nvSpPr>
        <p:spPr/>
        <p:txBody>
          <a:bodyPr/>
          <a:lstStyle/>
          <a:p>
            <a:pPr marL="0" indent="0">
              <a:buNone/>
            </a:pPr>
            <a:r>
              <a:rPr lang="fr-FR" dirty="0"/>
              <a:t>Mais lors d’une distribution de tracts dans la cour de l’Université de Munich avec son frère, ils sont dénoncés par le concierge à la Gestapo le 18 février 1943. Puis lors de l’interrogatoire, elle résiste mais finit par craquer au bout du troisième jour puis dit haut et fort qu’elle fait partie de la rose blanche et qu’elle en est fière. Elle est conduite devant le tribunal du peuple et condamnée à mort.</a:t>
            </a:r>
          </a:p>
          <a:p>
            <a:pPr marL="0" indent="0">
              <a:buNone/>
            </a:pPr>
            <a:r>
              <a:rPr lang="fr-FR" dirty="0"/>
              <a:t>Elle sera guillotinée le 22 février 1943 à la prison de Munich-</a:t>
            </a:r>
            <a:r>
              <a:rPr lang="fr-FR" dirty="0" err="1"/>
              <a:t>Plötzenheim</a:t>
            </a:r>
            <a:r>
              <a:rPr lang="fr-FR" dirty="0"/>
              <a:t>. Elle est ensuite enterrée dans un cimetière près de la forêt de </a:t>
            </a:r>
            <a:r>
              <a:rPr lang="fr-FR" dirty="0" err="1"/>
              <a:t>Perlack</a:t>
            </a:r>
            <a:r>
              <a:rPr lang="fr-FR" dirty="0"/>
              <a:t> avec son frère exécuté le même jour. Elle fit preuve de beaucoup de courage lors de son exécution et n’aurait pas dû être guillotinée ce jour-là car la législation Allemande imposait un délai de 99 jours avant la mise à mort.</a:t>
            </a:r>
          </a:p>
          <a:p>
            <a:pPr marL="0" indent="0">
              <a:buNone/>
            </a:pPr>
            <a:endParaRPr lang="fr-FR" dirty="0"/>
          </a:p>
          <a:p>
            <a:pPr marL="0" indent="0">
              <a:buNone/>
            </a:pPr>
            <a:endParaRPr lang="fr-FR" dirty="0"/>
          </a:p>
          <a:p>
            <a:pPr marL="0" indent="0">
              <a:buNone/>
            </a:pPr>
            <a:endParaRPr lang="fr-FR" dirty="0"/>
          </a:p>
          <a:p>
            <a:pPr marL="0" indent="0">
              <a:buNone/>
            </a:pPr>
            <a:endParaRPr lang="fr-FR" dirty="0"/>
          </a:p>
        </p:txBody>
      </p:sp>
      <p:sp>
        <p:nvSpPr>
          <p:cNvPr id="4" name="ZoneTexte 3">
            <a:extLst>
              <a:ext uri="{FF2B5EF4-FFF2-40B4-BE49-F238E27FC236}">
                <a16:creationId xmlns:a16="http://schemas.microsoft.com/office/drawing/2014/main" id="{5BB6CF2D-D689-D747-86E3-423BA43A303A}"/>
              </a:ext>
            </a:extLst>
          </p:cNvPr>
          <p:cNvSpPr txBox="1"/>
          <p:nvPr/>
        </p:nvSpPr>
        <p:spPr>
          <a:xfrm>
            <a:off x="10247454" y="6488668"/>
            <a:ext cx="1944546" cy="307777"/>
          </a:xfrm>
          <a:prstGeom prst="rect">
            <a:avLst/>
          </a:prstGeom>
          <a:noFill/>
        </p:spPr>
        <p:txBody>
          <a:bodyPr wrap="square" rtlCol="0">
            <a:spAutoFit/>
          </a:bodyPr>
          <a:lstStyle/>
          <a:p>
            <a:pPr algn="ctr"/>
            <a:r>
              <a:rPr lang="fr-FR" sz="1400" i="1" dirty="0"/>
              <a:t>Source : </a:t>
            </a:r>
            <a:r>
              <a:rPr lang="fr-FR" sz="1400" i="1" dirty="0" err="1"/>
              <a:t>Wikipedia</a:t>
            </a:r>
            <a:endParaRPr lang="fr-FR" sz="1400" i="1" dirty="0"/>
          </a:p>
        </p:txBody>
      </p:sp>
    </p:spTree>
    <p:extLst>
      <p:ext uri="{BB962C8B-B14F-4D97-AF65-F5344CB8AC3E}">
        <p14:creationId xmlns:p14="http://schemas.microsoft.com/office/powerpoint/2010/main" val="5948204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F8FA59-6FC6-5444-B028-6296C79F41CD}"/>
              </a:ext>
            </a:extLst>
          </p:cNvPr>
          <p:cNvSpPr>
            <a:spLocks noGrp="1"/>
          </p:cNvSpPr>
          <p:nvPr>
            <p:ph type="title"/>
          </p:nvPr>
        </p:nvSpPr>
        <p:spPr/>
        <p:txBody>
          <a:bodyPr/>
          <a:lstStyle/>
          <a:p>
            <a:r>
              <a:rPr lang="fr-FR" b="1" dirty="0"/>
              <a:t>		SA MÉMOIRE</a:t>
            </a:r>
            <a:br>
              <a:rPr lang="fr-FR" b="1" dirty="0"/>
            </a:br>
            <a:endParaRPr lang="fr-FR" b="1" dirty="0"/>
          </a:p>
        </p:txBody>
      </p:sp>
      <p:sp>
        <p:nvSpPr>
          <p:cNvPr id="3" name="Espace réservé du contenu 2">
            <a:extLst>
              <a:ext uri="{FF2B5EF4-FFF2-40B4-BE49-F238E27FC236}">
                <a16:creationId xmlns:a16="http://schemas.microsoft.com/office/drawing/2014/main" id="{61BB8149-E7CA-F14B-84F1-ACCF7F7F8431}"/>
              </a:ext>
            </a:extLst>
          </p:cNvPr>
          <p:cNvSpPr>
            <a:spLocks noGrp="1"/>
          </p:cNvSpPr>
          <p:nvPr>
            <p:ph idx="1"/>
          </p:nvPr>
        </p:nvSpPr>
        <p:spPr>
          <a:xfrm>
            <a:off x="685801" y="845700"/>
            <a:ext cx="10131425" cy="3649133"/>
          </a:xfrm>
        </p:spPr>
        <p:txBody>
          <a:bodyPr/>
          <a:lstStyle/>
          <a:p>
            <a:pPr>
              <a:buFont typeface="Wingdings" pitchFamily="2" charset="2"/>
              <a:buChar char="§"/>
            </a:pPr>
            <a:r>
              <a:rPr lang="fr-FR" dirty="0"/>
              <a:t>En Allemagne, beaucoup d’écoles portent les noms Sophie Scholl et Hans Scholl. Un film appelé   « Sophie Scholl, les derniers jours » a aussi été tourné sur ce grand personnage de la Seconde Guerre Mondiale.</a:t>
            </a:r>
          </a:p>
        </p:txBody>
      </p:sp>
      <p:pic>
        <p:nvPicPr>
          <p:cNvPr id="4" name="Média en ligne 3" descr="Sophie Scholl: The Final Days (Full Film)">
            <a:hlinkClick r:id="" action="ppaction://media"/>
            <a:extLst>
              <a:ext uri="{FF2B5EF4-FFF2-40B4-BE49-F238E27FC236}">
                <a16:creationId xmlns:a16="http://schemas.microsoft.com/office/drawing/2014/main" id="{447FFE4B-B70F-3048-A2E1-CAA8301CDF96}"/>
              </a:ext>
            </a:extLst>
          </p:cNvPr>
          <p:cNvPicPr>
            <a:picLocks noRot="1" noChangeAspect="1"/>
          </p:cNvPicPr>
          <p:nvPr>
            <a:videoFile r:link="rId1"/>
          </p:nvPr>
        </p:nvPicPr>
        <p:blipFill>
          <a:blip r:embed="rId3"/>
          <a:stretch>
            <a:fillRect/>
          </a:stretch>
        </p:blipFill>
        <p:spPr>
          <a:xfrm>
            <a:off x="2770207" y="3242358"/>
            <a:ext cx="6096000" cy="3429000"/>
          </a:xfrm>
          <a:prstGeom prst="rect">
            <a:avLst/>
          </a:prstGeom>
        </p:spPr>
      </p:pic>
      <p:sp>
        <p:nvSpPr>
          <p:cNvPr id="5" name="ZoneTexte 4">
            <a:extLst>
              <a:ext uri="{FF2B5EF4-FFF2-40B4-BE49-F238E27FC236}">
                <a16:creationId xmlns:a16="http://schemas.microsoft.com/office/drawing/2014/main" id="{C46AA1FA-7704-E042-B5AD-CE2311C67E97}"/>
              </a:ext>
            </a:extLst>
          </p:cNvPr>
          <p:cNvSpPr txBox="1"/>
          <p:nvPr/>
        </p:nvSpPr>
        <p:spPr>
          <a:xfrm>
            <a:off x="10247454" y="6488668"/>
            <a:ext cx="1944546" cy="307777"/>
          </a:xfrm>
          <a:prstGeom prst="rect">
            <a:avLst/>
          </a:prstGeom>
          <a:noFill/>
        </p:spPr>
        <p:txBody>
          <a:bodyPr wrap="square" rtlCol="0">
            <a:spAutoFit/>
          </a:bodyPr>
          <a:lstStyle/>
          <a:p>
            <a:pPr algn="ctr"/>
            <a:r>
              <a:rPr lang="fr-FR" sz="1400" i="1" dirty="0"/>
              <a:t>Source : </a:t>
            </a:r>
            <a:r>
              <a:rPr lang="fr-FR" sz="1400" i="1" dirty="0" err="1"/>
              <a:t>Youtube</a:t>
            </a:r>
            <a:endParaRPr lang="fr-FR" sz="1400" i="1" dirty="0"/>
          </a:p>
        </p:txBody>
      </p:sp>
    </p:spTree>
    <p:extLst>
      <p:ext uri="{BB962C8B-B14F-4D97-AF65-F5344CB8AC3E}">
        <p14:creationId xmlns:p14="http://schemas.microsoft.com/office/powerpoint/2010/main" val="87270068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éleste">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élest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éleste">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{444AF2A5-530B-EE4E-B124-FB6B4AB61D1F}tf10001058</Template>
  <TotalTime>1504</TotalTime>
  <Words>374</Words>
  <Application>Microsoft Office PowerPoint</Application>
  <PresentationFormat>Grand écran</PresentationFormat>
  <Paragraphs>27</Paragraphs>
  <Slides>6</Slides>
  <Notes>0</Notes>
  <HiddenSlides>0</HiddenSlides>
  <MMClips>1</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Arial</vt:lpstr>
      <vt:lpstr>Calibri</vt:lpstr>
      <vt:lpstr>Calibri Light</vt:lpstr>
      <vt:lpstr>Wingdings</vt:lpstr>
      <vt:lpstr>Céleste</vt:lpstr>
      <vt:lpstr>Sophie SCHOLL</vt:lpstr>
      <vt:lpstr>   Identité</vt:lpstr>
      <vt:lpstr>  Au commencement</vt:lpstr>
      <vt:lpstr>  comment est-elle connue ?</vt:lpstr>
      <vt:lpstr>  Pourquoi et comment est-elle morte?</vt:lpstr>
      <vt:lpstr>  SA MÉMOIRE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Sophie Scholl</dc:title>
  <dc:creator>Gaëlle SALAUN</dc:creator>
  <cp:lastModifiedBy>DONICZKA Alain</cp:lastModifiedBy>
  <cp:revision>18</cp:revision>
  <dcterms:created xsi:type="dcterms:W3CDTF">2020-04-29T07:52:12Z</dcterms:created>
  <dcterms:modified xsi:type="dcterms:W3CDTF">2020-05-17T12:30:35Z</dcterms:modified>
</cp:coreProperties>
</file>