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" y="2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E18959-C335-4326-96B5-36B498F4A3C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C57DDC-3418-4719-8F8E-87FCD21351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FB0F107-933D-412E-8791-A854462B396B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699134A-7E16-4765-A363-531251AE4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6D4DE0BF-2174-40D8-BFDA-7A0F71C7617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1AEFF-A71C-4F2A-8FF9-E356BE7D37F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3E0B9A-13E9-46E0-B308-311C41C289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7E57AFC-9BA9-485C-81D9-76DE205144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30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4E62E8-5BF0-4685-A686-417CE53DF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CD6D0E-ED60-4FA3-A58F-A9F6865A53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Bonjour a tous !</a:t>
            </a:r>
          </a:p>
          <a:p>
            <a:pPr lvl="0"/>
            <a:endParaRPr lang="fr-FR"/>
          </a:p>
          <a:p>
            <a:pPr lvl="0"/>
            <a:r>
              <a:rPr lang="fr-FR"/>
              <a:t>Aujourd’hui je vais vous présenter mon exposé qui porte sur l’axolotl</a:t>
            </a:r>
          </a:p>
          <a:p>
            <a:pPr lvl="0"/>
            <a:r>
              <a:rPr lang="fr-FR"/>
              <a:t>Tout d’abord je vais vous présenter mon sommaire puis nous continuerons le déroulement de cet exposé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D76170-8998-41C8-9070-CF72EFEE4F5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530C27-02B8-4228-BAA7-BDB48B7A4502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E094EE-52A4-4571-9D13-DBE41E049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36315C-C25E-41CE-BF1B-8F1C6DFFD2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Qu’est ce qu’un axolotl </a:t>
            </a:r>
          </a:p>
          <a:p>
            <a:pPr lvl="0"/>
            <a:r>
              <a:rPr lang="fr-FR"/>
              <a:t>Combien de temps vit-il .........</a:t>
            </a:r>
          </a:p>
          <a:p>
            <a:pPr lvl="0"/>
            <a:endParaRPr lang="fr-FR"/>
          </a:p>
          <a:p>
            <a:pPr lvl="0"/>
            <a:r>
              <a:rPr lang="fr-FR"/>
              <a:t>Et nous finirons par un quiz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9DFC67-D2CA-4FC5-AB73-536D56FBA0D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5F381B-87D3-409C-9FE1-EE1218B5E16B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AB3987-F7C2-4562-B8B6-28DA4BC31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E39160-982B-45CB-8211-AAB1AD855D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L’Axolotl a pour nom scientifique «  Ambystoma mexicanum » </a:t>
            </a:r>
          </a:p>
          <a:p>
            <a:pPr lvl="0"/>
            <a:r>
              <a:rPr lang="fr-FR"/>
              <a:t>C’est une espèce de salamandre aquatique qui fait partie de l'ordre des urodèles et de la famille des Amphibiens. Il fait partie des animaux qui peuvent passer toute leur vie à l'état larvaire sans jamais se métamorphoser en adulte, ils peuvent donc  se reproduire aussi à l'état larvaire.</a:t>
            </a:r>
          </a:p>
          <a:p>
            <a:pPr lvl="0"/>
            <a:r>
              <a:rPr lang="fr-FR"/>
              <a:t>C’est un des seuls animaux à pouvoir régénérer ses organes endommagés ou détruits : il peut par exemple reconstruire un œil manquant ou recréer une partie de son cerveau si il est endommagé.</a:t>
            </a:r>
          </a:p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98EC9-980B-4587-BD7D-42B1F8D42C3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1E5C7C-D999-4ADB-A735-7752F89C556B}" type="slidenum"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20C40E-6C1C-47EA-BFF5-3187B6FB5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A54A63-1555-4291-9057-ABE044DE2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L’axolotl vit à l’état sauvage dans des lacs au Mexique : les lacs Xochimilco et Chalco situés à plus de 2 000 m d'altitude.</a:t>
            </a:r>
          </a:p>
          <a:p>
            <a:pPr lvl="0"/>
            <a:r>
              <a:rPr lang="fr-FR"/>
              <a:t>En 1998, on a recensé 6 000 axolotls à l’état sauvage au Mexique, en 2 000 on n’en comptait plus que 1 000 et en 2008 on en recensé que 100 : c’est un animal considéré comme étant en danger critique d’extinction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25AB1-8EE8-42E7-9ADF-CCCDB45B6D3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B6EF97-9128-41F9-94D2-ABD46BDF44D5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959985-D9C8-4062-90CE-0E87C7329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DA6780-AEF7-4735-B80E-A7A1F11E2E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Cet animal a une très courte vie : il a une espérance de vie de seulement 5 ans à l’état sauvage alors qu'elle est de 15 ans à  l'état larvaire (en aquarium car il reste a l’état larvaire en aquarium)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4F7A2F-C365-48E0-BEFE-3E94E41BD90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106098-118F-45AD-9423-7AE06B93E6A8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5D7590-5435-4D9C-B682-9E9A09D2A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63F57A-005C-4753-8D35-0A43FCE6AF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L’axolotl a une taille moyenne  de 23 cm. Les amphibiens  font généralement entre 15 et 33cm : l’axolotl a donc une taille moyenne dans la famille des amphibiens</a:t>
            </a:r>
          </a:p>
          <a:p>
            <a:pPr lvl="0"/>
            <a:r>
              <a:rPr lang="fr-FR"/>
              <a:t>Le corps allongé de l'axolotl compte 4 pattes munies de doigts qui facilitent ses déplacements au fond de l'eau. Une petite nageoire part de la base de la tête et court le long de son dos.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A70F5-DEDB-4F5C-81F1-72AF86DC20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FF5522-8634-458E-9E6A-042B68C78DB6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D93801-662E-418A-BCA8-36AF6C14A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DEB766-9BE5-433D-A3D8-673DBE31B5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Il existe plusieurs couleurs d’axolotl, </a:t>
            </a:r>
            <a:r>
              <a:rPr lang="fr-FR" u="sng"/>
              <a:t>le rose </a:t>
            </a:r>
            <a:r>
              <a:rPr lang="fr-FR"/>
              <a:t>donc la base, </a:t>
            </a:r>
            <a:r>
              <a:rPr lang="fr-FR" u="sng"/>
              <a:t>le blanc</a:t>
            </a:r>
            <a:r>
              <a:rPr lang="fr-FR"/>
              <a:t>, </a:t>
            </a:r>
            <a:r>
              <a:rPr lang="fr-FR" u="sng"/>
              <a:t>le jaune</a:t>
            </a:r>
            <a:r>
              <a:rPr lang="fr-FR"/>
              <a:t>, </a:t>
            </a:r>
            <a:r>
              <a:rPr lang="fr-FR" u="sng"/>
              <a:t>le marron</a:t>
            </a:r>
            <a:r>
              <a:rPr lang="fr-FR"/>
              <a:t>, mais il existe une couleur bien plus rare « </a:t>
            </a:r>
            <a:r>
              <a:rPr lang="fr-FR" u="sng"/>
              <a:t>LE BLEU </a:t>
            </a:r>
            <a:r>
              <a:rPr lang="fr-FR"/>
              <a:t>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3D390F-4F46-4C02-A511-E3AA1E0E1EC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4A6951-95EB-493E-8BAB-27169A66FD62}" type="slidenum"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4D5D8C-8F99-4BCA-8659-2D7E0ABB0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7AF371-7F26-4067-BD05-423C447497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Cet animal peut à la fois vivre dans l’eau mais aussi hors de l’eau.</a:t>
            </a:r>
          </a:p>
          <a:p>
            <a:pPr lvl="0"/>
            <a:r>
              <a:rPr lang="fr-FR"/>
              <a:t>Quand il est dans l’eau ses bronches et ses palmes ressortent pour lui permettre de nager, mais quand il sort de l’eau, il ressemble plutôt à un lézard ou je ne sais quel reptile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8F35-552E-42FC-886B-E5E828846CA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8B4F1E-7CB3-4C9D-AC21-F0F9752230A7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246DA0-FB31-4B5C-ACFE-E506E58E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2BE41A0-1BB9-4465-93FA-80C2738EFF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/>
              <a:t>L'axolotl est carnivore, il se nourrira donc de petits poissons et insectes. Il existe des granulés spécialement conçus pour eux.</a:t>
            </a:r>
          </a:p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E2746A-6FB0-4483-82EB-45F40502FC4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F63DC4-A7EC-423B-9A63-058E4B8B4579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BTM.png">
            <a:extLst>
              <a:ext uri="{FF2B5EF4-FFF2-40B4-BE49-F238E27FC236}">
                <a16:creationId xmlns:a16="http://schemas.microsoft.com/office/drawing/2014/main" id="{E0173657-388D-4302-9567-AFC7F6E9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2C5A643-9811-4D78-AEFF-962BDDCE3FC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F431586-F1A8-4A66-A34E-0E9D188C08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860C1E-6E80-43E9-A0D0-BF3161A416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68E86B8A-B029-48D8-A5BE-088CA9228016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AAECB8-0BC1-422F-B708-FB3B6258D8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7F7B44-636D-4F56-A413-650612AF6B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DDFBB3-3D8D-47DC-9F11-56D4C8B717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010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B59E-4984-445E-A844-6B0750C46D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72" y="4697364"/>
            <a:ext cx="10822033" cy="819357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2EA6F-1507-431C-BE60-F3BD44F853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E2491-CD2A-4C93-B314-811803FD61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FA069-FFE0-4036-AF63-FB1FCB6874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D2D483-5ED0-4C7A-806B-DE70568E4E30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0DD68-AC76-4A88-825D-2C1F620F6A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FABF5-A9BE-417D-AABF-F35BCA99D4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8DD2AE-E69C-48B0-A4B7-DD1CD07793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2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21F4DB4B-AC88-4115-A4EF-78EDC50A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94973B-6B6B-4EB9-A489-3129A3CE9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605EC-5AA4-4EE7-8880-1D7FBB7407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08887-AC09-4E2D-B435-2981A18E80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E9F69BD-55A3-414C-BB6E-EE2B26A250D5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FC2B9-6A67-42D8-A592-D4E9CD8220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9F16C-43D2-4B1E-BC57-6E16F26AD2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616E64D-1DC9-48CC-A7B6-F62D541826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3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>
            <a:extLst>
              <a:ext uri="{FF2B5EF4-FFF2-40B4-BE49-F238E27FC236}">
                <a16:creationId xmlns:a16="http://schemas.microsoft.com/office/drawing/2014/main" id="{AE478A81-17F4-461D-A04A-AC1110E0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B0A1FFD-C316-4743-8752-3E8057B36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A9087-DA3A-4A33-8E0C-D17A0D309B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8A6BAAA-4E2D-4963-8BC2-82DAB416C0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560A2C-ED6F-406A-BA71-56EDE4579C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62CB046-C570-4CBA-A1E1-EEF7A574E232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3B30F0-A6FE-4441-B1BF-8078C6FE47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6556F14-D131-44F3-BFB3-8FCF5E929A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A4B5305-6FD3-4530-A37F-19AAAACADE7C}" type="slidenum">
              <a:t>‹N°›</a:t>
            </a:fld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0F446-A061-4C1B-B5FE-029ED2596E60}"/>
              </a:ext>
            </a:extLst>
          </p:cNvPr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37096-35AB-4E8F-9E03-DF8FBD3EA6DE}"/>
              </a:ext>
            </a:extLst>
          </p:cNvPr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86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76CAB00C-A533-4082-8673-F9B062F6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C60A73-4C76-440D-9681-B025FFD7B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F8255-5B2E-424E-910E-876A3FA6FA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4D506-E01D-4EFF-898E-572C3039E4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5F7AB58-A759-4B9D-B70A-AA8AC1142CFA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20A4C-154F-43D7-91E6-DDF19FC9AC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406BC-0DDA-4328-9E41-C7C745A6D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AD8A1DB-FF70-4452-841A-6A574357FA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22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CC9B-1FC0-4CD0-AECA-B5352E9F7D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3038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AD7AE-A1AC-457B-9B3E-3BAF96BCB2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C2CE0-F267-4D8D-BACD-CBA29993EC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4617C-E4C0-47A9-A4B8-3F7651CE50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7E512A7-FC54-461C-BBC8-2E99D132EF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4B30B8-0386-45F4-AE72-6546D07C87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63E90B8-EF95-4337-A128-75A9E0D4E0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3ECA6E8-0C9A-4E65-95A7-BD565C367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28F4AC-3010-463F-9ED4-43438B1A340F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0226A3-FB98-4DFE-958A-F74520881A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A95EB12-E3B6-49E4-B211-430340051C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7C34-FEF6-4ECC-B9EB-C6AC8B9127D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7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D812-EF6F-46D7-8450-66CA90D89A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1C010-7EF1-4D5A-B5D7-0305A1336E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43EDE4-594E-4790-92E2-3CC98F3970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DD551E-6187-4BA3-A0E3-9B832F638C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632E7F-C982-4D6B-B65B-E86A15CA9E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6A44BE-458E-4890-A19A-CA6C73DF4B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9D8CC9E-81F1-4375-9D9C-67B239853D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6F1DEFD-01A5-4EFD-B35B-D672B325FE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DEABE2-CCDB-4A42-993F-D158BD2BD5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617BB9-1A93-4614-BA4C-44BA81F855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7F65829-13D5-4D45-BE9B-91F3DD3F1C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5F8FBC-499E-41B2-969C-363D278289F3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06EBDE5-766D-464A-9E5D-809BC3E1DB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DFC474C-02D9-491C-AA50-0FDC1CF24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3DADB-29A1-4B20-B912-93C0CBCD2B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7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FC18-3A4D-4257-B678-61CA8B2FCC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FD44C-808C-4008-9E84-86AEDA1202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3218-A9F8-44BE-AEA5-AC0C3ED4C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22260-8D56-4AC3-9A2F-C983B7D807E4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2810D-0934-4EE1-A5FE-C94D34DBCE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61E7-EE88-496A-877C-4A0C702F68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5B8745-BD99-459A-94C4-B8363712AE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9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F2F9E85C-04D4-4C18-9D29-2401AEEF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A6A1CEF1-7794-49B3-8BAE-7ACE3363EA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EC61E301-7B3A-44BB-9910-1B646F9D34B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4A6135-854C-4AE3-96C9-0B10BF3C57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6131088-2FF0-42BA-883D-F789434480EA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530025-B46D-4B2B-BD51-F51BE1FE1D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1F55B-CECD-4623-97A4-6075CA98FE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78B2466-7128-4AB8-B9ED-5D6BB043E9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4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81AC-60E7-4F63-AACC-4330E87527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A4BB-1A47-4671-9CC6-B7AD25507B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C7B1B-5AE1-4678-81A4-FC36153A2B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92BDF2-67EF-42D8-ABCD-52C9C9773F8D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1545-C3A4-418E-B2C3-326153DE1E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D6CB-24FE-491B-B513-BDCDE3BBF0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7FD7F4-F922-47F0-83FD-38A802E685A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876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544A07E0-70BC-4AD6-B54A-21542E1A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43D7E6-68D5-4134-A810-00753F4DA6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BE1F77-EB45-4CC0-A8E7-572CE0A3A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AC2BE6-B98D-4B5F-84B8-6FD23058F2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17088B2-A83F-433C-BB96-BFB67F905414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303D08-BBD7-45C2-9039-437FBCC14D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D5E342-C872-42FB-B13C-ECB92423A4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B029F3F-1083-4A76-9140-9EF19619C2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69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30D0-BA52-4EF3-ABFE-44790230D3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108D-F0CA-4FB0-BDCB-9D8C0A92BF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54C-5C70-48A8-BF43-B21F3AD7731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CCED0-E773-4916-8811-2217CDD5AC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D7633A-85E2-467D-99F1-2DFD5CC7FB66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C8C8D-6E9C-44E4-AA5A-4FA0AC121D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7FAAE-1724-4FA5-B4FE-B6292F2412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7FC3CD-9FAD-4D85-B11D-B867963343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6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5655-771A-445F-9C89-5CFCA2B4C9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C215-6A01-41A3-8E66-EDE9D75D17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2A467-7CC6-44EA-AFC1-8CB5D85654D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357BB-7252-4E25-BBED-5BBC6051EF7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F6217-3E95-47CA-8E26-E2B27F0ACCA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7FDA4-CD01-478B-B6C9-BE4F601AC6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AD58F-0208-4876-BB84-8A90C673BAE5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CE32B-9EBF-4C87-BC84-AB95949878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ADC55-D25F-4800-8C15-74F03A4B68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F3D6B-D61B-42E8-8F88-D618E92459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9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8704-B786-4E96-A365-16AA27C45A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558CB-C1E4-48AA-8702-71DFCC69F0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889BF-330B-42CC-9E8F-5D0053ACDCE4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AC5E3-878A-4E2C-B2DB-E8BC69C371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45071-154D-4118-842E-E693251282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6DA14E-2290-493B-920B-B92D7F841B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6462E-9A09-4AE6-9252-032432561B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B385E-11A0-4587-B416-6DF77BE56DC3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AD07D-3637-407E-91CF-A0FB13D1A6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E90EF-DB81-4E9E-8DE0-AECDFDB76D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5C29DE-9E24-4045-BA84-C5B60CB6EB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5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420B-43CB-4376-94E3-FEF9694FA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CC15-0C0A-45C2-BFA8-07A6E00636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07E59-9107-4D8B-838A-6DC408CB20E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E42C7-14C5-4509-B4D1-4CAFBD795E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56E864-B9B9-4A42-B460-43BF3803E570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F786-FA50-4E95-AC96-8EC8FD7B06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C1A9A-50C9-4D57-882D-AC3BCEE33D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753A5-8D3B-4649-8310-10AE90B733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4BF0-9E85-4551-838C-4F3172DA3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687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914DD-E5A1-48C3-AE51-6F7442D193E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19B1E-A75D-42EC-9724-F56CACB85B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32EF4-229C-4978-AB0B-16CD56AD82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720BA-2554-4D1F-BA4E-4A23D13B5922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3DD17-0FE3-4C09-A5E8-9975A2BF25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0730E-FCF1-4C6C-8AE7-FAF3B1B959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8D98C-BB88-4472-B3FE-5580AE4B2A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>
            <a:extLst>
              <a:ext uri="{FF2B5EF4-FFF2-40B4-BE49-F238E27FC236}">
                <a16:creationId xmlns:a16="http://schemas.microsoft.com/office/drawing/2014/main" id="{31F4E817-DAF7-4298-9E9F-3A0C4327A3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A8F273-F026-4C95-9FF9-F488EB7B9D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341144-CAAA-415E-9E7A-5EABDE61D4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B9033A-059B-4DCB-9705-65AFC26A715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EDE8BDCF-779C-4FBE-AD56-0E514A044366}" type="datetime1">
              <a:rPr lang="fr-FR"/>
              <a:pPr lvl="0"/>
              <a:t>08/05/2022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99BACF-6E57-4155-86EA-224DF504ED6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5FD20C-B440-49F7-ABE5-DC624C39B76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80E1B4D6-C617-4534-866E-A27067D5F50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A0675-3300-4887-A44C-CF5BB8DC87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27134" y="745089"/>
            <a:ext cx="4280141" cy="1025901"/>
          </a:xfrm>
        </p:spPr>
        <p:txBody>
          <a:bodyPr/>
          <a:lstStyle/>
          <a:p>
            <a:pPr lvl="0"/>
            <a:r>
              <a:rPr lang="fr-FR"/>
              <a:t>L’axolotl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0FCD7-5718-47C7-8142-D36FC411D1A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3232" y="6109764"/>
            <a:ext cx="991392" cy="342762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sz="1900"/>
              <a:t> Marie</a:t>
            </a:r>
          </a:p>
        </p:txBody>
      </p:sp>
      <p:pic>
        <p:nvPicPr>
          <p:cNvPr id="4" name="Picture 6" descr="L'axolotl pourrait nous aider à percer le secret de la régénération  cellulaire… - NeozOne">
            <a:extLst>
              <a:ext uri="{FF2B5EF4-FFF2-40B4-BE49-F238E27FC236}">
                <a16:creationId xmlns:a16="http://schemas.microsoft.com/office/drawing/2014/main" id="{C5A4436E-20A8-4188-B6E3-E4703A87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52998" y="1755913"/>
            <a:ext cx="5028422" cy="33461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98E37-9C1F-448D-B372-7BCDFE5E9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0833" y="0"/>
            <a:ext cx="3071561" cy="1293025"/>
          </a:xfrm>
        </p:spPr>
        <p:txBody>
          <a:bodyPr/>
          <a:lstStyle/>
          <a:p>
            <a:pPr lvl="0"/>
            <a:r>
              <a:rPr lang="fr-FR" sz="6000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7F11B-F440-4134-893C-076442A49E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1789206"/>
            <a:ext cx="10820396" cy="4837834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fr-FR"/>
              <a:t> </a:t>
            </a:r>
            <a:r>
              <a:rPr lang="fr-FR" sz="2800"/>
              <a:t>De quel ordre fait partie l’axolotl ?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fr-FR" sz="2400">
                <a:solidFill>
                  <a:srgbClr val="00B0F0"/>
                </a:solidFill>
              </a:rPr>
              <a:t>Il fait parti de l’ordre des urodèles.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endParaRPr lang="fr-FR"/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fr-FR" sz="2800"/>
              <a:t>Dans quel pays trouve-t-on l’axolotl à l’état sauvage ?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fr-FR">
                <a:solidFill>
                  <a:srgbClr val="00B0F0"/>
                </a:solidFill>
              </a:rPr>
              <a:t>On le trouve au Mexique dans les lacs.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 sz="2000">
              <a:solidFill>
                <a:srgbClr val="00B0F0"/>
              </a:solidFill>
            </a:endParaRP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fr-FR" sz="2800"/>
              <a:t>Combien existe-t-il de couleurs chez l’axolotl ?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fr-FR">
                <a:solidFill>
                  <a:srgbClr val="00B0F0"/>
                </a:solidFill>
              </a:rPr>
              <a:t>Il existe 5 couleurs différentes chez l’axolotl.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>
              <a:solidFill>
                <a:srgbClr val="00B0F0"/>
              </a:solidFill>
            </a:endParaRP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fr-FR" sz="2800"/>
              <a:t>Quelle est la taille d’un axolotl à l’état adulte ?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fr-FR">
                <a:solidFill>
                  <a:srgbClr val="00B0F0"/>
                </a:solidFill>
              </a:rPr>
              <a:t>A l’état adulte il fait 23cm.</a:t>
            </a:r>
          </a:p>
          <a:p>
            <a:pPr marL="0" lvl="0" indent="0">
              <a:lnSpc>
                <a:spcPct val="80000"/>
              </a:lnSpc>
              <a:buNone/>
            </a:pPr>
            <a:endParaRPr lang="fr-FR"/>
          </a:p>
        </p:txBody>
      </p:sp>
      <p:pic>
        <p:nvPicPr>
          <p:cNvPr id="4" name="Picture 2" descr="You Axolotl Questions Cute Kawaii Axolotl Retro 90s 80s - Axolotl You Axolotl  Questions Funny A - Sticker | TeePublic">
            <a:extLst>
              <a:ext uri="{FF2B5EF4-FFF2-40B4-BE49-F238E27FC236}">
                <a16:creationId xmlns:a16="http://schemas.microsoft.com/office/drawing/2014/main" id="{8234204E-D035-4EAC-8898-D6F82DF0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65916" y="0"/>
            <a:ext cx="2926080" cy="2926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BCFC183D-E05A-495C-906D-23188408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40810" y="5906813"/>
            <a:ext cx="951186" cy="9511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156F0-8B76-4C17-9498-50DB983B4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1844" y="646800"/>
            <a:ext cx="5890180" cy="1366826"/>
          </a:xfrm>
        </p:spPr>
        <p:txBody>
          <a:bodyPr/>
          <a:lstStyle/>
          <a:p>
            <a:pPr lvl="0"/>
            <a:r>
              <a:rPr lang="fr-FR" sz="3600"/>
              <a:t>Merci de votre écoute   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F4E5604D-66E8-4E77-B679-623373940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772"/>
          <a:stretch>
            <a:fillRect/>
          </a:stretch>
        </p:blipFill>
        <p:spPr>
          <a:xfrm>
            <a:off x="10802886" y="5648221"/>
            <a:ext cx="3181133" cy="1789389"/>
          </a:xfrm>
        </p:spPr>
      </p:pic>
      <p:pic>
        <p:nvPicPr>
          <p:cNvPr id="4" name="Picture 2" descr="Axolotl images libres de droit, photos de Axolotl | Depositphotos">
            <a:extLst>
              <a:ext uri="{FF2B5EF4-FFF2-40B4-BE49-F238E27FC236}">
                <a16:creationId xmlns:a16="http://schemas.microsoft.com/office/drawing/2014/main" id="{FC72F761-2729-4E9C-A253-425B7516B0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432735">
            <a:off x="14087054" y="2168993"/>
            <a:ext cx="2865949" cy="43067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Cute axolotl pet shirts il miglior prezzo di Amazon in SaveMoney.es">
            <a:extLst>
              <a:ext uri="{FF2B5EF4-FFF2-40B4-BE49-F238E27FC236}">
                <a16:creationId xmlns:a16="http://schemas.microsoft.com/office/drawing/2014/main" id="{48816F63-B804-4F4A-9F11-7BF69BF3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82" t="-1537" r="-2125" b="22827"/>
          <a:stretch>
            <a:fillRect/>
          </a:stretch>
        </p:blipFill>
        <p:spPr>
          <a:xfrm>
            <a:off x="4443673" y="1718532"/>
            <a:ext cx="3511689" cy="38688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8F7D1D8A-95FC-4DE1-9C7E-F152CE7979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603"/>
          <a:stretch>
            <a:fillRect/>
          </a:stretch>
        </p:blipFill>
        <p:spPr>
          <a:xfrm>
            <a:off x="10893969" y="5788188"/>
            <a:ext cx="1298027" cy="1004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847548CC-99E7-4772-B360-D93AA650605B}"/>
              </a:ext>
            </a:extLst>
          </p:cNvPr>
          <p:cNvSpPr txBox="1"/>
          <p:nvPr/>
        </p:nvSpPr>
        <p:spPr>
          <a:xfrm>
            <a:off x="191137" y="6606229"/>
            <a:ext cx="881972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Mes recherches ont été basées sur : Wikipédia.</a:t>
            </a:r>
          </a:p>
        </p:txBody>
      </p:sp>
      <p:pic>
        <p:nvPicPr>
          <p:cNvPr id="8" name="Picture 2" descr="Arc-en-ciel holographique Axolotl Adorable ami amphibien | Etsy Canada">
            <a:extLst>
              <a:ext uri="{FF2B5EF4-FFF2-40B4-BE49-F238E27FC236}">
                <a16:creationId xmlns:a16="http://schemas.microsoft.com/office/drawing/2014/main" id="{2F7F80B6-4CFF-44C4-B52B-E42C980123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76903" y="1221738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863CD-6BC6-4B90-8229-B40B587975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7318" y="3111648"/>
            <a:ext cx="9151854" cy="1293025"/>
          </a:xfrm>
        </p:spPr>
        <p:txBody>
          <a:bodyPr/>
          <a:lstStyle/>
          <a:p>
            <a:pPr lvl="0"/>
            <a:r>
              <a:rPr lang="fr-FR" sz="3600">
                <a:solidFill>
                  <a:srgbClr val="FF0000"/>
                </a:solidFill>
              </a:rPr>
              <a:t> </a:t>
            </a:r>
            <a:r>
              <a:rPr lang="fr-FR" sz="4900">
                <a:solidFill>
                  <a:srgbClr val="FF0000"/>
                </a:solidFill>
              </a:rPr>
              <a:t>A</a:t>
            </a:r>
            <a:r>
              <a:rPr lang="fr-FR" sz="4900">
                <a:solidFill>
                  <a:srgbClr val="FFC000"/>
                </a:solidFill>
              </a:rPr>
              <a:t>v</a:t>
            </a:r>
            <a:r>
              <a:rPr lang="fr-FR" sz="4900">
                <a:solidFill>
                  <a:srgbClr val="FFFF00"/>
                </a:solidFill>
              </a:rPr>
              <a:t>e</a:t>
            </a:r>
            <a:r>
              <a:rPr lang="fr-FR" sz="4900">
                <a:solidFill>
                  <a:srgbClr val="92D050"/>
                </a:solidFill>
              </a:rPr>
              <a:t>z</a:t>
            </a:r>
            <a:r>
              <a:rPr lang="fr-FR" sz="4900"/>
              <a:t>-</a:t>
            </a:r>
            <a:r>
              <a:rPr lang="fr-FR" sz="4900">
                <a:solidFill>
                  <a:srgbClr val="00B050"/>
                </a:solidFill>
              </a:rPr>
              <a:t>v</a:t>
            </a:r>
            <a:r>
              <a:rPr lang="fr-FR" sz="4900">
                <a:solidFill>
                  <a:srgbClr val="00B0F0"/>
                </a:solidFill>
              </a:rPr>
              <a:t>o</a:t>
            </a:r>
            <a:r>
              <a:rPr lang="fr-FR" sz="4900">
                <a:solidFill>
                  <a:srgbClr val="0070C0"/>
                </a:solidFill>
              </a:rPr>
              <a:t>u</a:t>
            </a:r>
            <a:r>
              <a:rPr lang="fr-FR" sz="4900">
                <a:solidFill>
                  <a:srgbClr val="002060"/>
                </a:solidFill>
              </a:rPr>
              <a:t>s</a:t>
            </a:r>
            <a:r>
              <a:rPr lang="fr-FR" sz="4900"/>
              <a:t> </a:t>
            </a:r>
            <a:r>
              <a:rPr lang="fr-FR" sz="4900">
                <a:solidFill>
                  <a:srgbClr val="7030A0"/>
                </a:solidFill>
              </a:rPr>
              <a:t>d</a:t>
            </a:r>
            <a:r>
              <a:rPr lang="fr-FR" sz="4900">
                <a:solidFill>
                  <a:srgbClr val="CC0099"/>
                </a:solidFill>
              </a:rPr>
              <a:t>e</a:t>
            </a:r>
            <a:r>
              <a:rPr lang="fr-FR" sz="4900">
                <a:solidFill>
                  <a:srgbClr val="FF00FF"/>
                </a:solidFill>
              </a:rPr>
              <a:t>s</a:t>
            </a:r>
            <a:r>
              <a:rPr lang="fr-FR" sz="4900"/>
              <a:t> </a:t>
            </a:r>
            <a:r>
              <a:rPr lang="fr-FR" sz="4900">
                <a:solidFill>
                  <a:srgbClr val="FF66FF"/>
                </a:solidFill>
              </a:rPr>
              <a:t>q</a:t>
            </a:r>
            <a:r>
              <a:rPr lang="fr-FR" sz="4900">
                <a:solidFill>
                  <a:srgbClr val="FFCC99"/>
                </a:solidFill>
              </a:rPr>
              <a:t>u</a:t>
            </a:r>
            <a:r>
              <a:rPr lang="fr-FR" sz="4900">
                <a:solidFill>
                  <a:srgbClr val="FFFFCC"/>
                </a:solidFill>
              </a:rPr>
              <a:t>e</a:t>
            </a:r>
            <a:r>
              <a:rPr lang="fr-FR" sz="4900">
                <a:solidFill>
                  <a:srgbClr val="FF9966"/>
                </a:solidFill>
              </a:rPr>
              <a:t>s</a:t>
            </a:r>
            <a:r>
              <a:rPr lang="fr-FR" sz="4900">
                <a:solidFill>
                  <a:srgbClr val="C55A11"/>
                </a:solidFill>
              </a:rPr>
              <a:t>t</a:t>
            </a:r>
            <a:r>
              <a:rPr lang="fr-FR" sz="4900">
                <a:solidFill>
                  <a:srgbClr val="F8CBAD"/>
                </a:solidFill>
              </a:rPr>
              <a:t>i</a:t>
            </a:r>
            <a:r>
              <a:rPr lang="fr-FR" sz="4900">
                <a:solidFill>
                  <a:srgbClr val="FFC000"/>
                </a:solidFill>
              </a:rPr>
              <a:t>o</a:t>
            </a:r>
            <a:r>
              <a:rPr lang="fr-FR" sz="4900">
                <a:solidFill>
                  <a:srgbClr val="FF0000"/>
                </a:solidFill>
              </a:rPr>
              <a:t>n</a:t>
            </a:r>
            <a:r>
              <a:rPr lang="fr-FR" sz="4900">
                <a:solidFill>
                  <a:srgbClr val="C00000"/>
                </a:solidFill>
              </a:rPr>
              <a:t>s ?</a:t>
            </a:r>
            <a:r>
              <a:rPr lang="fr-FR" sz="490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38F96-2599-4136-A83B-8578C593CC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5514682"/>
            <a:ext cx="1029879" cy="70400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AA037-17C8-4E6B-B20A-A248253C30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680" y="365129"/>
            <a:ext cx="10515600" cy="1325559"/>
          </a:xfrm>
        </p:spPr>
        <p:txBody>
          <a:bodyPr/>
          <a:lstStyle/>
          <a:p>
            <a:pPr lvl="0"/>
            <a:r>
              <a:rPr lang="fr-FR" sz="4800" u="sng"/>
              <a:t>Sommaire </a:t>
            </a:r>
            <a:r>
              <a:rPr lang="fr-FR" sz="480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958C7-A5C1-43F9-A462-6F1BFC11EF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0993" y="1692462"/>
            <a:ext cx="6863184" cy="3916731"/>
          </a:xfrm>
        </p:spPr>
        <p:txBody>
          <a:bodyPr/>
          <a:lstStyle/>
          <a:p>
            <a:pPr lvl="0"/>
            <a:r>
              <a:rPr lang="fr-FR"/>
              <a:t>Qu’est ce qu’un axolotl ?</a:t>
            </a:r>
          </a:p>
          <a:p>
            <a:pPr lvl="0"/>
            <a:r>
              <a:rPr lang="fr-FR"/>
              <a:t>Où vit-il ?</a:t>
            </a:r>
          </a:p>
          <a:p>
            <a:pPr lvl="0"/>
            <a:r>
              <a:rPr lang="fr-FR"/>
              <a:t>Combien de temps vit-il ?</a:t>
            </a:r>
          </a:p>
          <a:p>
            <a:pPr lvl="0"/>
            <a:r>
              <a:rPr lang="fr-FR"/>
              <a:t>Quelle est sa taille ?</a:t>
            </a:r>
          </a:p>
          <a:p>
            <a:pPr lvl="0"/>
            <a:r>
              <a:rPr lang="fr-FR"/>
              <a:t>Quels sont les différents types d’axolotl ?</a:t>
            </a:r>
          </a:p>
          <a:p>
            <a:pPr lvl="0"/>
            <a:r>
              <a:rPr lang="fr-FR"/>
              <a:t>Quelles sont les différentes formes de l’axolotl ?</a:t>
            </a:r>
          </a:p>
          <a:p>
            <a:pPr lvl="0"/>
            <a:r>
              <a:rPr lang="fr-FR"/>
              <a:t>Que mange-t-il ?</a:t>
            </a:r>
          </a:p>
          <a:p>
            <a:pPr lvl="0"/>
            <a:r>
              <a:rPr lang="fr-FR"/>
              <a:t>Quiz</a:t>
            </a:r>
          </a:p>
        </p:txBody>
      </p:sp>
      <p:sp>
        <p:nvSpPr>
          <p:cNvPr id="4" name="AutoShape 2" descr="Posters et tableaux de « Axolotl mexicain » de Photoshot Creative |  Posterlounge">
            <a:extLst>
              <a:ext uri="{FF2B5EF4-FFF2-40B4-BE49-F238E27FC236}">
                <a16:creationId xmlns:a16="http://schemas.microsoft.com/office/drawing/2014/main" id="{C6D315DA-7F17-4433-8579-4BABEAAEF184}"/>
              </a:ext>
            </a:extLst>
          </p:cNvPr>
          <p:cNvSpPr/>
          <p:nvPr/>
        </p:nvSpPr>
        <p:spPr>
          <a:xfrm>
            <a:off x="5943600" y="3276596"/>
            <a:ext cx="304796" cy="23326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5" name="AutoShape 4" descr="Posters et tableaux de « Axolotl mexicain » de Photoshot Creative |  Posterlounge">
            <a:extLst>
              <a:ext uri="{FF2B5EF4-FFF2-40B4-BE49-F238E27FC236}">
                <a16:creationId xmlns:a16="http://schemas.microsoft.com/office/drawing/2014/main" id="{8F8E28B3-E621-474A-A325-EEE90C725DB3}"/>
              </a:ext>
            </a:extLst>
          </p:cNvPr>
          <p:cNvSpPr/>
          <p:nvPr/>
        </p:nvSpPr>
        <p:spPr>
          <a:xfrm>
            <a:off x="6096003" y="3429000"/>
            <a:ext cx="304796" cy="23326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AutoShape 6" descr="Posters et tableaux de « Axolotl mexicain » de Photoshot Creative |  Posterlounge">
            <a:extLst>
              <a:ext uri="{FF2B5EF4-FFF2-40B4-BE49-F238E27FC236}">
                <a16:creationId xmlns:a16="http://schemas.microsoft.com/office/drawing/2014/main" id="{12ACA45F-AFF0-4E93-AFC8-5B3ADD140D72}"/>
              </a:ext>
            </a:extLst>
          </p:cNvPr>
          <p:cNvSpPr/>
          <p:nvPr/>
        </p:nvSpPr>
        <p:spPr>
          <a:xfrm>
            <a:off x="5943600" y="32765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2AA335-EC72-4A9E-8CF7-6F4B1535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85" y="363345"/>
            <a:ext cx="4849520" cy="334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389AE9-45E6-4513-8483-4FEDEC68B809}"/>
              </a:ext>
            </a:extLst>
          </p:cNvPr>
          <p:cNvSpPr txBox="1"/>
          <p:nvPr/>
        </p:nvSpPr>
        <p:spPr>
          <a:xfrm>
            <a:off x="2686086" y="519918"/>
            <a:ext cx="225300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Sommaire</a:t>
            </a:r>
          </a:p>
        </p:txBody>
      </p:sp>
      <p:pic>
        <p:nvPicPr>
          <p:cNvPr id="9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4634854B-1C56-473C-86E4-4DEADC5770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8203" y="5609194"/>
            <a:ext cx="1219196" cy="12191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8C8C0-1E93-40D6-9D94-06D9EE93BB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Qu’est ce qu’un axolotl ?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D367BEF3-52C3-497C-9D01-16AD999D1A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4846" y="1975222"/>
            <a:ext cx="8098566" cy="4118402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fr-FR" sz="2400">
                <a:latin typeface="Calibri"/>
              </a:rPr>
              <a:t>Nom scientifique : « Ambystoma mexicanum » </a:t>
            </a:r>
          </a:p>
          <a:p>
            <a:pPr marL="0" lvl="0" indent="0">
              <a:lnSpc>
                <a:spcPct val="150000"/>
              </a:lnSpc>
              <a:buNone/>
            </a:pPr>
            <a:endParaRPr lang="fr-FR" sz="2400">
              <a:latin typeface="Calibri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fr-FR" sz="2400">
                <a:latin typeface="Calibri"/>
              </a:rPr>
              <a:t>Salamandre aquatique :</a:t>
            </a:r>
          </a:p>
          <a:p>
            <a:pPr marL="0" lvl="0" indent="0">
              <a:lnSpc>
                <a:spcPct val="70000"/>
              </a:lnSpc>
              <a:buNone/>
            </a:pPr>
            <a:endParaRPr lang="fr-FR" sz="1700">
              <a:latin typeface="Calibri"/>
            </a:endParaRPr>
          </a:p>
          <a:p>
            <a:pPr lvl="1">
              <a:lnSpc>
                <a:spcPct val="70000"/>
              </a:lnSpc>
              <a:buFont typeface="Wingdings" pitchFamily="2"/>
              <a:buChar char="ü"/>
            </a:pPr>
            <a:r>
              <a:rPr lang="fr-FR">
                <a:latin typeface="Calibri"/>
              </a:rPr>
              <a:t> Ordre des urodèles: amphibiens qui gardent une queue à l’état adulte</a:t>
            </a:r>
          </a:p>
          <a:p>
            <a:pPr lvl="0">
              <a:lnSpc>
                <a:spcPct val="70000"/>
              </a:lnSpc>
            </a:pPr>
            <a:endParaRPr lang="fr-FR" sz="1700">
              <a:latin typeface="Calibri"/>
            </a:endParaRPr>
          </a:p>
          <a:p>
            <a:pPr lvl="1">
              <a:lnSpc>
                <a:spcPct val="70000"/>
              </a:lnSpc>
              <a:buFont typeface="Wingdings" pitchFamily="2"/>
              <a:buChar char="ü"/>
            </a:pPr>
            <a:r>
              <a:rPr lang="fr-FR" sz="1700">
                <a:latin typeface="Calibri"/>
              </a:rPr>
              <a:t> </a:t>
            </a:r>
            <a:r>
              <a:rPr lang="fr-FR">
                <a:latin typeface="Calibri"/>
              </a:rPr>
              <a:t>L’axolotl est un amphibien (famille des grenouilles)</a:t>
            </a:r>
          </a:p>
          <a:p>
            <a:pPr lvl="1">
              <a:lnSpc>
                <a:spcPct val="150000"/>
              </a:lnSpc>
              <a:buFont typeface="Wingdings" pitchFamily="2"/>
              <a:buChar char="ü"/>
            </a:pPr>
            <a:endParaRPr lang="fr-FR" sz="1700">
              <a:latin typeface="Calibri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fr-FR" sz="2400">
                <a:latin typeface="Calibri"/>
              </a:rPr>
              <a:t>Animal qui peut réparer ses organes (cerveau, œil manquant…)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fr-FR" sz="1500"/>
              <a:t>                                 </a:t>
            </a:r>
          </a:p>
        </p:txBody>
      </p:sp>
      <p:pic>
        <p:nvPicPr>
          <p:cNvPr id="4" name="Picture 6" descr="axolotl — Le Dico des Ados">
            <a:extLst>
              <a:ext uri="{FF2B5EF4-FFF2-40B4-BE49-F238E27FC236}">
                <a16:creationId xmlns:a16="http://schemas.microsoft.com/office/drawing/2014/main" id="{8802A150-A94C-44FA-B949-0EE89FD3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34560" y="2339144"/>
            <a:ext cx="3181078" cy="33256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EC3F3546-F2B4-4332-8EDD-F6BC6E18FB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56574" y="5922577"/>
            <a:ext cx="935422" cy="9354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CCDD5-D3B0-45EF-AA90-5064C76EA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5035820" cy="1293025"/>
          </a:xfrm>
        </p:spPr>
        <p:txBody>
          <a:bodyPr/>
          <a:lstStyle/>
          <a:p>
            <a:pPr lvl="0"/>
            <a:r>
              <a:rPr lang="fr-FR"/>
              <a:t>Ou vit-il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DBE13-21DA-4F94-B32C-87FD43495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1191" y="3294665"/>
            <a:ext cx="3815077" cy="1184916"/>
          </a:xfrm>
        </p:spPr>
        <p:txBody>
          <a:bodyPr/>
          <a:lstStyle/>
          <a:p>
            <a:pPr marL="0" lvl="0" indent="0">
              <a:buNone/>
            </a:pPr>
            <a:r>
              <a:rPr lang="fr-FR" sz="2400">
                <a:latin typeface="Calibri"/>
              </a:rPr>
              <a:t>L’axolotl vit à l’état sauvage dans des lacs au Mexique</a:t>
            </a:r>
          </a:p>
          <a:p>
            <a:pPr marL="0" lvl="0" indent="0">
              <a:buNone/>
            </a:pPr>
            <a:endParaRPr lang="fr-FR"/>
          </a:p>
          <a:p>
            <a:pPr marL="0" lvl="0" indent="0">
              <a:buNone/>
            </a:pPr>
            <a:endParaRPr lang="fr-FR"/>
          </a:p>
        </p:txBody>
      </p:sp>
      <p:pic>
        <p:nvPicPr>
          <p:cNvPr id="4" name="Picture 2" descr="Biology's Beloved Amphibian--the Axolotl--Is Racing toward Extinction -  Scientific American">
            <a:extLst>
              <a:ext uri="{FF2B5EF4-FFF2-40B4-BE49-F238E27FC236}">
                <a16:creationId xmlns:a16="http://schemas.microsoft.com/office/drawing/2014/main" id="{F3D847C7-326B-456E-93D0-78B100D8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83826" y="517943"/>
            <a:ext cx="2809265" cy="1869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DF849C23-44DC-4DE1-81C7-065C58E50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571" y="2479377"/>
            <a:ext cx="3186089" cy="3700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6ABABFF1-1B59-4C2A-9133-CE229B9E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72" y="423906"/>
            <a:ext cx="3571774" cy="17858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0474A9FD-5CBE-4881-840C-BB7FE5164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198" y="2512698"/>
            <a:ext cx="3748079" cy="257248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Connecteur droit avec flèche 10">
            <a:extLst>
              <a:ext uri="{FF2B5EF4-FFF2-40B4-BE49-F238E27FC236}">
                <a16:creationId xmlns:a16="http://schemas.microsoft.com/office/drawing/2014/main" id="{49BA75E1-ED95-4777-B9D5-51FEC656F833}"/>
              </a:ext>
            </a:extLst>
          </p:cNvPr>
          <p:cNvCxnSpPr/>
          <p:nvPr/>
        </p:nvCxnSpPr>
        <p:spPr>
          <a:xfrm>
            <a:off x="1524003" y="1096530"/>
            <a:ext cx="3516343" cy="233247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9" name="Connecteur droit avec flèche 12">
            <a:extLst>
              <a:ext uri="{FF2B5EF4-FFF2-40B4-BE49-F238E27FC236}">
                <a16:creationId xmlns:a16="http://schemas.microsoft.com/office/drawing/2014/main" id="{BD18CF95-8BD2-4652-995A-10E40157850B}"/>
              </a:ext>
            </a:extLst>
          </p:cNvPr>
          <p:cNvCxnSpPr/>
          <p:nvPr/>
        </p:nvCxnSpPr>
        <p:spPr>
          <a:xfrm flipV="1">
            <a:off x="6096003" y="3294665"/>
            <a:ext cx="951570" cy="42487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0" name="Connecteur droit avec flèche 16">
            <a:extLst>
              <a:ext uri="{FF2B5EF4-FFF2-40B4-BE49-F238E27FC236}">
                <a16:creationId xmlns:a16="http://schemas.microsoft.com/office/drawing/2014/main" id="{9ECE1479-3AFB-483C-A004-881CCA948F79}"/>
              </a:ext>
            </a:extLst>
          </p:cNvPr>
          <p:cNvCxnSpPr/>
          <p:nvPr/>
        </p:nvCxnSpPr>
        <p:spPr>
          <a:xfrm>
            <a:off x="7931423" y="3719541"/>
            <a:ext cx="1680923" cy="182093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1" name="ZoneTexte 20">
            <a:extLst>
              <a:ext uri="{FF2B5EF4-FFF2-40B4-BE49-F238E27FC236}">
                <a16:creationId xmlns:a16="http://schemas.microsoft.com/office/drawing/2014/main" id="{226DAE5D-9DF1-4C41-AF57-55E030F7FEF8}"/>
              </a:ext>
            </a:extLst>
          </p:cNvPr>
          <p:cNvSpPr txBox="1"/>
          <p:nvPr/>
        </p:nvSpPr>
        <p:spPr>
          <a:xfrm>
            <a:off x="1686638" y="5682904"/>
            <a:ext cx="4739271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Animal en danger d’extinction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" name="Image 22">
            <a:extLst>
              <a:ext uri="{FF2B5EF4-FFF2-40B4-BE49-F238E27FC236}">
                <a16:creationId xmlns:a16="http://schemas.microsoft.com/office/drawing/2014/main" id="{C16FBA39-C34C-4D60-BE0D-5BD1D4E19A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956" b="9307"/>
          <a:stretch>
            <a:fillRect/>
          </a:stretch>
        </p:blipFill>
        <p:spPr>
          <a:xfrm>
            <a:off x="520439" y="5540477"/>
            <a:ext cx="1003563" cy="8002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ECB1CDE8-BD2A-4379-B2EF-7D3F413D62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644" t="10047" r="20191" b="14942"/>
          <a:stretch>
            <a:fillRect/>
          </a:stretch>
        </p:blipFill>
        <p:spPr>
          <a:xfrm>
            <a:off x="11280065" y="6057552"/>
            <a:ext cx="759198" cy="8002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86487-8DA2-4A45-A3FF-BC8C04CEE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8822" y="840050"/>
            <a:ext cx="6981233" cy="301660"/>
          </a:xfrm>
        </p:spPr>
        <p:txBody>
          <a:bodyPr>
            <a:normAutofit fontScale="90000"/>
          </a:bodyPr>
          <a:lstStyle/>
          <a:p>
            <a:pPr lvl="0"/>
            <a:r>
              <a:rPr lang="fr-FR" sz="3200"/>
              <a:t>Combien de temps vit – il ? </a:t>
            </a:r>
            <a:br>
              <a:rPr lang="fr-FR" sz="1300"/>
            </a:br>
            <a:br>
              <a:rPr lang="fr-FR" sz="1300"/>
            </a:br>
            <a:endParaRPr lang="fr-FR" sz="1300"/>
          </a:p>
        </p:txBody>
      </p:sp>
      <p:pic>
        <p:nvPicPr>
          <p:cNvPr id="3" name="Picture 2" descr="l'Axolotl (Ambystoma mexicanum) – AQUA débutant">
            <a:extLst>
              <a:ext uri="{FF2B5EF4-FFF2-40B4-BE49-F238E27FC236}">
                <a16:creationId xmlns:a16="http://schemas.microsoft.com/office/drawing/2014/main" id="{70A9C406-B44A-43E2-80B7-B94617385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" t="7483" r="8259" b="9631"/>
          <a:stretch>
            <a:fillRect/>
          </a:stretch>
        </p:blipFill>
        <p:spPr>
          <a:xfrm>
            <a:off x="6991593" y="1557588"/>
            <a:ext cx="4319561" cy="3902586"/>
          </a:xfr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1C092F5C-B7DA-4325-8221-DF6A05FFEAB4}"/>
              </a:ext>
            </a:extLst>
          </p:cNvPr>
          <p:cNvSpPr txBox="1"/>
          <p:nvPr/>
        </p:nvSpPr>
        <p:spPr>
          <a:xfrm>
            <a:off x="-104698" y="1134578"/>
            <a:ext cx="7217542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800100" marR="0" lvl="1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Il faut savoir que cet animal ne vit pas longtemps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800100" marR="0" lvl="1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En tout cas il vit moins longtemps qu’un animal domestique ( chien, chat … qui vivent en moyen 10 ou 11 ans 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 </a:t>
            </a:r>
          </a:p>
        </p:txBody>
      </p:sp>
      <p:pic>
        <p:nvPicPr>
          <p:cNvPr id="5" name="Picture 6" descr="Comment grandit l'axolotl ? Combien de temps vit-il ? - Envies Animales">
            <a:extLst>
              <a:ext uri="{FF2B5EF4-FFF2-40B4-BE49-F238E27FC236}">
                <a16:creationId xmlns:a16="http://schemas.microsoft.com/office/drawing/2014/main" id="{C6D0780B-E4C3-4474-B7C3-1F73ABF68F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7602" y="3740691"/>
            <a:ext cx="3847136" cy="28964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50B3539A-BFCA-4A6B-82AB-0B8569C351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125203" y="5791196"/>
            <a:ext cx="1066803" cy="1066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FA996-9E50-4D45-97F7-4A1AAB103A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6578330" cy="1293025"/>
          </a:xfrm>
        </p:spPr>
        <p:txBody>
          <a:bodyPr/>
          <a:lstStyle/>
          <a:p>
            <a:pPr lvl="0"/>
            <a:r>
              <a:rPr lang="fr-FR"/>
              <a:t>Quelle est sa taille?</a:t>
            </a:r>
          </a:p>
        </p:txBody>
      </p:sp>
      <p:pic>
        <p:nvPicPr>
          <p:cNvPr id="3" name="Picture 2" descr="Mâle / Femelle">
            <a:extLst>
              <a:ext uri="{FF2B5EF4-FFF2-40B4-BE49-F238E27FC236}">
                <a16:creationId xmlns:a16="http://schemas.microsoft.com/office/drawing/2014/main" id="{6AAFC60E-5824-4C80-B974-A4BC012B3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6339" y="1798003"/>
            <a:ext cx="6565657" cy="4024310"/>
          </a:xfrm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79DEA5AD-DBF9-4CC2-B4EF-A178DF83CFE5}"/>
              </a:ext>
            </a:extLst>
          </p:cNvPr>
          <p:cNvSpPr txBox="1"/>
          <p:nvPr/>
        </p:nvSpPr>
        <p:spPr>
          <a:xfrm>
            <a:off x="537328" y="2743776"/>
            <a:ext cx="4955362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L’axolotl </a:t>
            </a:r>
            <a:r>
              <a:rPr lang="fr-FR" sz="2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a une taille</a:t>
            </a: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moyenne de 23 cm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La femelle est plus grande que le mâle à l’état adulte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</p:txBody>
      </p:sp>
      <p:pic>
        <p:nvPicPr>
          <p:cNvPr id="5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297F7E77-07A4-4A21-AB09-C65FE2B0D4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25203" y="5789139"/>
            <a:ext cx="1066803" cy="1066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Encre 5">
            <a:extLst>
              <a:ext uri="{FF2B5EF4-FFF2-40B4-BE49-F238E27FC236}">
                <a16:creationId xmlns:a16="http://schemas.microsoft.com/office/drawing/2014/main" id="{9C7920A9-698F-45D8-9FAC-8635017E5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164" y="3216603"/>
            <a:ext cx="356" cy="3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732A9-9CCE-455E-B36F-30D293493F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665" y="235220"/>
            <a:ext cx="8190317" cy="1661922"/>
          </a:xfrm>
        </p:spPr>
        <p:txBody>
          <a:bodyPr/>
          <a:lstStyle/>
          <a:p>
            <a:pPr lvl="0"/>
            <a:r>
              <a:rPr lang="fr-FR"/>
              <a:t>Quels sont les différents types d’axolotl?</a:t>
            </a:r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3BB7EE83-6C55-4DD1-8E53-E906E3CF00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06518" y="4654835"/>
            <a:ext cx="3461333" cy="126336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400"/>
              <a:t>L’axolotl peut avoir 5 couleurs différentes</a:t>
            </a:r>
          </a:p>
        </p:txBody>
      </p:sp>
      <p:pic>
        <p:nvPicPr>
          <p:cNvPr id="4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224ADD22-5001-458E-9245-A16AEAE4E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89879" y="5761588"/>
            <a:ext cx="1066803" cy="1066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Axolotl - Strange Stuff And Funky Things">
            <a:extLst>
              <a:ext uri="{FF2B5EF4-FFF2-40B4-BE49-F238E27FC236}">
                <a16:creationId xmlns:a16="http://schemas.microsoft.com/office/drawing/2014/main" id="{2C6AA020-E06E-4BA4-AA07-28E814CB80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274" y="2135215"/>
            <a:ext cx="2440798" cy="18212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Axolotl : taille, description, biotope, habitat, reproduction">
            <a:extLst>
              <a:ext uri="{FF2B5EF4-FFF2-40B4-BE49-F238E27FC236}">
                <a16:creationId xmlns:a16="http://schemas.microsoft.com/office/drawing/2014/main" id="{E3047EFF-AE68-47B8-9405-AA0FFCAC6A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1009" y="4280617"/>
            <a:ext cx="2659258" cy="14958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Je veux un axolotl ! - Blog">
            <a:extLst>
              <a:ext uri="{FF2B5EF4-FFF2-40B4-BE49-F238E27FC236}">
                <a16:creationId xmlns:a16="http://schemas.microsoft.com/office/drawing/2014/main" id="{CE306909-40CA-405B-8964-93A501E29A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54723" y="2078659"/>
            <a:ext cx="2837108" cy="21250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 descr="L'axolotl, petit monstre aquatique mexicain, est en danger d'extinction |  Le HuffPost">
            <a:extLst>
              <a:ext uri="{FF2B5EF4-FFF2-40B4-BE49-F238E27FC236}">
                <a16:creationId xmlns:a16="http://schemas.microsoft.com/office/drawing/2014/main" id="{0D654377-4BD4-4AD8-8EF4-923439E830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04011" y="1897142"/>
            <a:ext cx="3160715" cy="16619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 descr="L'axolotl, un animal mystérieux – Code animal">
            <a:extLst>
              <a:ext uri="{FF2B5EF4-FFF2-40B4-BE49-F238E27FC236}">
                <a16:creationId xmlns:a16="http://schemas.microsoft.com/office/drawing/2014/main" id="{2789453F-03B3-4FFE-B9F9-1373020873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67851" y="3702222"/>
            <a:ext cx="3856600" cy="28887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Arc-en-ciel holographique Axolotl Adorable ami amphibien | Etsy Canada">
            <a:extLst>
              <a:ext uri="{FF2B5EF4-FFF2-40B4-BE49-F238E27FC236}">
                <a16:creationId xmlns:a16="http://schemas.microsoft.com/office/drawing/2014/main" id="{37234665-E6D7-4B84-A36B-A4A7C79B16E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981" t="14904" r="10779" b="28485"/>
          <a:stretch>
            <a:fillRect/>
          </a:stretch>
        </p:blipFill>
        <p:spPr>
          <a:xfrm>
            <a:off x="9644880" y="0"/>
            <a:ext cx="2575233" cy="17727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A585A-A7E5-4E5A-821B-068EDEA871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Quelles sont les différentes formes de l’axolotl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914B4-E076-4408-A169-608392E87D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0587" y="2050185"/>
            <a:ext cx="12153583" cy="4737021"/>
          </a:xfrm>
        </p:spPr>
        <p:txBody>
          <a:bodyPr/>
          <a:lstStyle/>
          <a:p>
            <a:pPr lvl="0"/>
            <a:r>
              <a:rPr lang="fr-FR"/>
              <a:t>Cette espèce d’animal peut se métamorphoser en fonction de son environnement.</a:t>
            </a:r>
          </a:p>
        </p:txBody>
      </p:sp>
      <p:pic>
        <p:nvPicPr>
          <p:cNvPr id="4" name="Picture 2" descr="Métamorphose de l'Axolotl">
            <a:extLst>
              <a:ext uri="{FF2B5EF4-FFF2-40B4-BE49-F238E27FC236}">
                <a16:creationId xmlns:a16="http://schemas.microsoft.com/office/drawing/2014/main" id="{476B9010-EC3F-4A85-8DE8-C7369545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62104" y="3004242"/>
            <a:ext cx="3786365" cy="28361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Définition Axolotl | VetoFish">
            <a:extLst>
              <a:ext uri="{FF2B5EF4-FFF2-40B4-BE49-F238E27FC236}">
                <a16:creationId xmlns:a16="http://schemas.microsoft.com/office/drawing/2014/main" id="{5A5767FE-01FE-475B-B9CB-F08FF4D7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0089" y="3429000"/>
            <a:ext cx="2936449" cy="21791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Connecteur droit avec flèche 6">
            <a:extLst>
              <a:ext uri="{FF2B5EF4-FFF2-40B4-BE49-F238E27FC236}">
                <a16:creationId xmlns:a16="http://schemas.microsoft.com/office/drawing/2014/main" id="{B6B99785-7B77-4BEC-92A1-896404C09190}"/>
              </a:ext>
            </a:extLst>
          </p:cNvPr>
          <p:cNvCxnSpPr/>
          <p:nvPr/>
        </p:nvCxnSpPr>
        <p:spPr>
          <a:xfrm>
            <a:off x="12684264" y="3114830"/>
            <a:ext cx="1120899" cy="0"/>
          </a:xfrm>
          <a:prstGeom prst="straightConnector1">
            <a:avLst/>
          </a:prstGeom>
          <a:noFill/>
          <a:ln w="38103" cap="flat">
            <a:solidFill>
              <a:srgbClr val="A5A5A5"/>
            </a:solidFill>
            <a:prstDash val="solid"/>
            <a:miter/>
            <a:tailEnd type="arrow"/>
          </a:ln>
        </p:spPr>
      </p:cxnSp>
      <p:cxnSp>
        <p:nvCxnSpPr>
          <p:cNvPr id="7" name="Connecteur droit avec flèche 10">
            <a:extLst>
              <a:ext uri="{FF2B5EF4-FFF2-40B4-BE49-F238E27FC236}">
                <a16:creationId xmlns:a16="http://schemas.microsoft.com/office/drawing/2014/main" id="{A90096D7-446B-4B01-B74C-1AA4E421EA4E}"/>
              </a:ext>
            </a:extLst>
          </p:cNvPr>
          <p:cNvCxnSpPr/>
          <p:nvPr/>
        </p:nvCxnSpPr>
        <p:spPr>
          <a:xfrm flipH="1" flipV="1">
            <a:off x="12684264" y="2662211"/>
            <a:ext cx="967115" cy="653549"/>
          </a:xfrm>
          <a:prstGeom prst="straightConnector1">
            <a:avLst/>
          </a:prstGeom>
          <a:noFill/>
          <a:ln w="38103" cap="flat">
            <a:solidFill>
              <a:srgbClr val="E7E6E6"/>
            </a:solidFill>
            <a:prstDash val="solid"/>
            <a:miter/>
            <a:tailEnd type="arrow"/>
          </a:ln>
        </p:spPr>
      </p:cxnSp>
      <p:pic>
        <p:nvPicPr>
          <p:cNvPr id="8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DBAED5E0-6D88-47F0-9883-6671B755CF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8564" y="5692798"/>
            <a:ext cx="1082036" cy="10820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69F18-4992-4D8C-B569-C67E9C2CD1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6946230" cy="1293025"/>
          </a:xfrm>
        </p:spPr>
        <p:txBody>
          <a:bodyPr/>
          <a:lstStyle/>
          <a:p>
            <a:pPr lvl="0"/>
            <a:r>
              <a:rPr lang="fr-FR"/>
              <a:t>Que mange-t-il ?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5C10A0BD-8D05-424F-B2B5-4170E2BD06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1276" y="1914525"/>
            <a:ext cx="5724427" cy="1703892"/>
          </a:xfrm>
        </p:spPr>
        <p:txBody>
          <a:bodyPr/>
          <a:lstStyle/>
          <a:p>
            <a:pPr lvl="0"/>
            <a:r>
              <a:rPr lang="fr-FR"/>
              <a:t>L’axolotl est carnivore.</a:t>
            </a:r>
          </a:p>
          <a:p>
            <a:pPr lvl="0"/>
            <a:endParaRPr lang="fr-FR"/>
          </a:p>
          <a:p>
            <a:pPr lvl="0"/>
            <a:r>
              <a:rPr lang="fr-FR"/>
              <a:t>Mais il existe des granules spéciaux quand celui-ci est dans un aquarium</a:t>
            </a:r>
          </a:p>
        </p:txBody>
      </p:sp>
      <p:pic>
        <p:nvPicPr>
          <p:cNvPr id="4" name="Picture 2" descr="Que mange un axolotl ? - Envies Animales">
            <a:extLst>
              <a:ext uri="{FF2B5EF4-FFF2-40B4-BE49-F238E27FC236}">
                <a16:creationId xmlns:a16="http://schemas.microsoft.com/office/drawing/2014/main" id="{0C7088F3-257C-4FDF-A1C5-E4E0D6F5F3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9431" y="2383804"/>
            <a:ext cx="5136349" cy="28763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Régime alimentaire de l'Axolotl">
            <a:extLst>
              <a:ext uri="{FF2B5EF4-FFF2-40B4-BE49-F238E27FC236}">
                <a16:creationId xmlns:a16="http://schemas.microsoft.com/office/drawing/2014/main" id="{C5758AB5-25C0-4519-8A33-5BBB5C0083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2670" y="3740316"/>
            <a:ext cx="1021787" cy="205651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Connecteur droit avec flèche 6">
            <a:extLst>
              <a:ext uri="{FF2B5EF4-FFF2-40B4-BE49-F238E27FC236}">
                <a16:creationId xmlns:a16="http://schemas.microsoft.com/office/drawing/2014/main" id="{03313F38-FB5C-4135-A7C6-5DEC8C361951}"/>
              </a:ext>
            </a:extLst>
          </p:cNvPr>
          <p:cNvCxnSpPr/>
          <p:nvPr/>
        </p:nvCxnSpPr>
        <p:spPr>
          <a:xfrm flipH="1">
            <a:off x="2092750" y="4242066"/>
            <a:ext cx="1611987" cy="527892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/>
            <a:tailEnd type="arrow"/>
          </a:ln>
        </p:spPr>
      </p:cxnSp>
      <p:pic>
        <p:nvPicPr>
          <p:cNvPr id="7" name="Picture 2" descr="Axolotl culte dans l'espace - Astrolotl' T-shirt sport Femme | Spreadshirt">
            <a:extLst>
              <a:ext uri="{FF2B5EF4-FFF2-40B4-BE49-F238E27FC236}">
                <a16:creationId xmlns:a16="http://schemas.microsoft.com/office/drawing/2014/main" id="{12C0F2D3-363E-4B2D-8329-EB6A18CE76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72348" y="5938342"/>
            <a:ext cx="919657" cy="9196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raînée de condens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Traînée%20de%20condensation</Template>
  <TotalTime>570</TotalTime>
  <Words>616</Words>
  <Application>Microsoft Office PowerPoint</Application>
  <PresentationFormat>Grand écran</PresentationFormat>
  <Paragraphs>90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Traînée de condensation</vt:lpstr>
      <vt:lpstr>L’axolotl </vt:lpstr>
      <vt:lpstr>Sommaire :</vt:lpstr>
      <vt:lpstr>Qu’est ce qu’un axolotl ?</vt:lpstr>
      <vt:lpstr>Ou vit-il ? </vt:lpstr>
      <vt:lpstr>Combien de temps vit – il ?   </vt:lpstr>
      <vt:lpstr>Quelle est sa taille?</vt:lpstr>
      <vt:lpstr>Quels sont les différents types d’axolotl?</vt:lpstr>
      <vt:lpstr>Quelles sont les différentes formes de l’axolotl ?</vt:lpstr>
      <vt:lpstr>Que mange-t-il ?</vt:lpstr>
      <vt:lpstr>Quiz</vt:lpstr>
      <vt:lpstr>Merci de votre écoute   </vt:lpstr>
      <vt:lpstr> Avez-vous des 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L’axolotl</dc:title>
  <dc:creator>Emmanuelle MEYER</dc:creator>
  <cp:lastModifiedBy>DONICZKA Alain</cp:lastModifiedBy>
  <cp:revision>31</cp:revision>
  <dcterms:created xsi:type="dcterms:W3CDTF">2022-03-15T17:18:57Z</dcterms:created>
  <dcterms:modified xsi:type="dcterms:W3CDTF">2022-05-08T08:53:34Z</dcterms:modified>
</cp:coreProperties>
</file>