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60" r:id="rId6"/>
    <p:sldId id="261" r:id="rId7"/>
    <p:sldId id="264" r:id="rId8"/>
  </p:sldIdLst>
  <p:sldSz cx="9144000" cy="6858000" type="screen4x3"/>
  <p:notesSz cx="6807200"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AF85E420-AE92-4E62-A6D0-24F391159A9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85E420-AE92-4E62-A6D0-24F391159A9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85E420-AE92-4E62-A6D0-24F391159A9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690F5BC-444E-4D91-B951-032C6160082A}" type="datetimeFigureOut">
              <a:rPr lang="fr-FR" smtClean="0"/>
              <a:pPr/>
              <a:t>18/02/2018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AF85E420-AE92-4E62-A6D0-24F391159A9E}"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90F5BC-444E-4D91-B951-032C6160082A}" type="datetimeFigureOut">
              <a:rPr lang="fr-FR" smtClean="0"/>
              <a:pPr/>
              <a:t>18/02/2018</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85E420-AE92-4E62-A6D0-24F391159A9E}"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solidFill>
                  <a:schemeClr val="tx2"/>
                </a:solidFill>
              </a:rPr>
              <a:t>Les eaux usées</a:t>
            </a:r>
            <a:endParaRPr lang="fr-FR" dirty="0">
              <a:solidFill>
                <a:schemeClr val="tx2"/>
              </a:solidFill>
            </a:endParaRPr>
          </a:p>
        </p:txBody>
      </p:sp>
      <p:sp>
        <p:nvSpPr>
          <p:cNvPr id="3" name="Sous-titre 2"/>
          <p:cNvSpPr>
            <a:spLocks noGrp="1"/>
          </p:cNvSpPr>
          <p:nvPr>
            <p:ph type="subTitle" idx="1"/>
          </p:nvPr>
        </p:nvSpPr>
        <p:spPr/>
        <p:txBody>
          <a:bodyPr/>
          <a:lstStyle/>
          <a:p>
            <a:endParaRPr lang="fr-FR" dirty="0" smtClean="0"/>
          </a:p>
          <a:p>
            <a:endParaRPr lang="fr-FR" dirty="0"/>
          </a:p>
          <a:p>
            <a:pPr algn="l"/>
            <a:r>
              <a:rPr lang="fr-FR" sz="1800" smtClean="0">
                <a:solidFill>
                  <a:schemeClr val="tx2"/>
                </a:solidFill>
              </a:rPr>
              <a:t>Romane </a:t>
            </a:r>
            <a:r>
              <a:rPr lang="fr-FR" sz="1800" smtClean="0">
                <a:solidFill>
                  <a:schemeClr val="tx2"/>
                </a:solidFill>
              </a:rPr>
              <a:t>CM1 </a:t>
            </a:r>
            <a:r>
              <a:rPr lang="fr-FR" sz="1800" dirty="0" smtClean="0">
                <a:solidFill>
                  <a:schemeClr val="tx2"/>
                </a:solidFill>
              </a:rPr>
              <a:t>C</a:t>
            </a:r>
            <a:endParaRPr lang="fr-FR" sz="18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smtClean="0">
                <a:solidFill>
                  <a:srgbClr val="680000"/>
                </a:solidFill>
              </a:rPr>
              <a:t>L’ évacuation des eaux usées </a:t>
            </a:r>
            <a:endParaRPr lang="fr-FR" sz="4400" dirty="0">
              <a:solidFill>
                <a:srgbClr val="680000"/>
              </a:solidFill>
            </a:endParaRPr>
          </a:p>
        </p:txBody>
      </p:sp>
      <p:sp>
        <p:nvSpPr>
          <p:cNvPr id="3" name="Espace réservé du contenu 2"/>
          <p:cNvSpPr>
            <a:spLocks noGrp="1"/>
          </p:cNvSpPr>
          <p:nvPr>
            <p:ph idx="1"/>
          </p:nvPr>
        </p:nvSpPr>
        <p:spPr/>
        <p:txBody>
          <a:bodyPr>
            <a:normAutofit/>
          </a:bodyPr>
          <a:lstStyle/>
          <a:p>
            <a:r>
              <a:rPr lang="fr-FR" sz="1800" dirty="0" smtClean="0">
                <a:solidFill>
                  <a:srgbClr val="680000"/>
                </a:solidFill>
              </a:rPr>
              <a:t>- Il y a 170 ans sont apparus les égouts, environ (autour de 1850). Cela va éviter qu’on jette les eaux usées dans le fleuve qui sert de boisson comme la Seine pour Paris. </a:t>
            </a:r>
          </a:p>
          <a:p>
            <a:r>
              <a:rPr lang="fr-FR" sz="1800" dirty="0" smtClean="0">
                <a:solidFill>
                  <a:srgbClr val="680000"/>
                </a:solidFill>
              </a:rPr>
              <a:t>- Le premier </a:t>
            </a:r>
            <a:r>
              <a:rPr lang="fr-FR" sz="1800" dirty="0" err="1" smtClean="0">
                <a:solidFill>
                  <a:srgbClr val="680000"/>
                </a:solidFill>
              </a:rPr>
              <a:t>résau</a:t>
            </a:r>
            <a:r>
              <a:rPr lang="fr-FR" sz="1800" dirty="0" smtClean="0">
                <a:solidFill>
                  <a:srgbClr val="680000"/>
                </a:solidFill>
              </a:rPr>
              <a:t> d’égout d’Europe continental a été réalisé à Hambourg. Il mesurait 1000 kilomètres de long et était enfouit à 6 mètres sous la ville. Il a été en briques cuites.</a:t>
            </a:r>
            <a:endParaRPr lang="fr-FR" sz="1800" dirty="0">
              <a:solidFill>
                <a:srgbClr val="680000"/>
              </a:solidFill>
            </a:endParaRPr>
          </a:p>
        </p:txBody>
      </p:sp>
      <p:pic>
        <p:nvPicPr>
          <p:cNvPr id="4" name="Image 3"/>
          <p:cNvPicPr/>
          <p:nvPr/>
        </p:nvPicPr>
        <p:blipFill>
          <a:blip r:embed="rId2" cstate="print"/>
          <a:srcRect/>
          <a:stretch>
            <a:fillRect/>
          </a:stretch>
        </p:blipFill>
        <p:spPr bwMode="auto">
          <a:xfrm rot="5400000">
            <a:off x="4169346" y="2967558"/>
            <a:ext cx="2443261"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smtClean="0">
                <a:solidFill>
                  <a:schemeClr val="bg2">
                    <a:lumMod val="50000"/>
                  </a:schemeClr>
                </a:solidFill>
              </a:rPr>
              <a:t> La seconde canalisation</a:t>
            </a:r>
            <a:endParaRPr lang="fr-FR" sz="4400" dirty="0">
              <a:solidFill>
                <a:schemeClr val="bg2">
                  <a:lumMod val="50000"/>
                </a:schemeClr>
              </a:solidFill>
            </a:endParaRPr>
          </a:p>
        </p:txBody>
      </p:sp>
      <p:sp>
        <p:nvSpPr>
          <p:cNvPr id="3" name="Espace réservé du contenu 2"/>
          <p:cNvSpPr>
            <a:spLocks noGrp="1"/>
          </p:cNvSpPr>
          <p:nvPr>
            <p:ph idx="1"/>
          </p:nvPr>
        </p:nvSpPr>
        <p:spPr>
          <a:xfrm>
            <a:off x="539552" y="2276872"/>
            <a:ext cx="8229600" cy="4389120"/>
          </a:xfrm>
        </p:spPr>
        <p:txBody>
          <a:bodyPr>
            <a:normAutofit/>
          </a:bodyPr>
          <a:lstStyle/>
          <a:p>
            <a:r>
              <a:rPr lang="fr-FR" sz="1800" dirty="0" smtClean="0">
                <a:solidFill>
                  <a:schemeClr val="bg2">
                    <a:lumMod val="50000"/>
                  </a:schemeClr>
                </a:solidFill>
              </a:rPr>
              <a:t>- Le réseau des égouts sert également à récupérer les eaux de pluies donc il y a un risque de saturation d’où l’idée de la construction de bassin de rétention. Mais ils sont limités en capacité donc il y a un risque de déversement des eaux usées directement dans le fleuve comme à Hambourg. Afin de prévenir ce risque on a construit à Hambourg en 1980, un deuxième réseau à côté et en dessous des anciens égouts dans le but les délester.</a:t>
            </a:r>
          </a:p>
          <a:p>
            <a:endParaRPr lang="fr-FR" sz="1800" dirty="0" smtClean="0">
              <a:solidFill>
                <a:schemeClr val="bg2">
                  <a:lumMod val="50000"/>
                </a:schemeClr>
              </a:solidFill>
            </a:endParaRPr>
          </a:p>
          <a:p>
            <a:pPr>
              <a:buNone/>
            </a:pPr>
            <a:endParaRPr lang="fr-FR" sz="1800" dirty="0" smtClean="0">
              <a:solidFill>
                <a:schemeClr val="bg2">
                  <a:lumMod val="50000"/>
                </a:schemeClr>
              </a:solidFill>
            </a:endParaRPr>
          </a:p>
          <a:p>
            <a:r>
              <a:rPr lang="fr-FR" sz="1800" dirty="0" smtClean="0">
                <a:solidFill>
                  <a:schemeClr val="bg2">
                    <a:lumMod val="50000"/>
                  </a:schemeClr>
                </a:solidFill>
              </a:rPr>
              <a:t>-  A Dresde le réseau d’égout fait 1800 kilomètres, chaque jour ils y passent 130 000 mètres cube. A Hambourg le réseau d’égout fait 6000 kilomètres.</a:t>
            </a:r>
            <a:endParaRPr lang="fr-FR" sz="18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097" t="1571" b="7799"/>
          <a:stretch>
            <a:fillRect/>
          </a:stretch>
        </p:blipFill>
        <p:spPr bwMode="auto">
          <a:xfrm rot="5400000">
            <a:off x="1299500" y="-643316"/>
            <a:ext cx="1944216" cy="4184192"/>
          </a:xfrm>
          <a:prstGeom prst="rect">
            <a:avLst/>
          </a:prstGeom>
          <a:noFill/>
        </p:spPr>
      </p:pic>
      <p:pic>
        <p:nvPicPr>
          <p:cNvPr id="1027" name="Picture 3"/>
          <p:cNvPicPr>
            <a:picLocks noChangeAspect="1" noChangeArrowheads="1"/>
          </p:cNvPicPr>
          <p:nvPr/>
        </p:nvPicPr>
        <p:blipFill>
          <a:blip r:embed="rId3" cstate="print"/>
          <a:srcRect l="9051" t="906" r="4001" b="4822"/>
          <a:stretch>
            <a:fillRect/>
          </a:stretch>
        </p:blipFill>
        <p:spPr bwMode="auto">
          <a:xfrm rot="5400000">
            <a:off x="5562111" y="1358769"/>
            <a:ext cx="2052226" cy="4176464"/>
          </a:xfrm>
          <a:prstGeom prst="rect">
            <a:avLst/>
          </a:prstGeom>
          <a:noFill/>
        </p:spPr>
      </p:pic>
      <p:pic>
        <p:nvPicPr>
          <p:cNvPr id="1028" name="Picture 4"/>
          <p:cNvPicPr>
            <a:picLocks noChangeAspect="1" noChangeArrowheads="1"/>
          </p:cNvPicPr>
          <p:nvPr/>
        </p:nvPicPr>
        <p:blipFill>
          <a:blip r:embed="rId4" cstate="print"/>
          <a:srcRect l="7112" t="3737" r="4486" b="10847"/>
          <a:stretch>
            <a:fillRect/>
          </a:stretch>
        </p:blipFill>
        <p:spPr bwMode="auto">
          <a:xfrm rot="5400000">
            <a:off x="1169368" y="3519264"/>
            <a:ext cx="2088232" cy="40679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smtClean="0">
                <a:solidFill>
                  <a:srgbClr val="00B050"/>
                </a:solidFill>
              </a:rPr>
              <a:t> Les eaux chargées en graisse</a:t>
            </a:r>
            <a:endParaRPr lang="fr-FR" sz="4400" dirty="0">
              <a:solidFill>
                <a:srgbClr val="00B050"/>
              </a:solidFill>
            </a:endParaRPr>
          </a:p>
        </p:txBody>
      </p:sp>
      <p:sp>
        <p:nvSpPr>
          <p:cNvPr id="3" name="Espace réservé du contenu 2"/>
          <p:cNvSpPr>
            <a:spLocks noGrp="1"/>
          </p:cNvSpPr>
          <p:nvPr>
            <p:ph idx="1"/>
          </p:nvPr>
        </p:nvSpPr>
        <p:spPr/>
        <p:txBody>
          <a:bodyPr>
            <a:normAutofit fontScale="92500" lnSpcReduction="10000"/>
          </a:bodyPr>
          <a:lstStyle/>
          <a:p>
            <a:r>
              <a:rPr lang="fr-FR" sz="1800" dirty="0" smtClean="0">
                <a:solidFill>
                  <a:srgbClr val="00B050"/>
                </a:solidFill>
              </a:rPr>
              <a:t>- Elles ne doivent pas être déversée dans les égouts car il y a un risque de bouchon. A Londres par exemple il y de a quelques années a eu lieu un terrible bouchon équivalent à 10 bus impériaux!!!!</a:t>
            </a:r>
          </a:p>
          <a:p>
            <a:r>
              <a:rPr lang="fr-FR" sz="1800" dirty="0" smtClean="0">
                <a:solidFill>
                  <a:srgbClr val="00B050"/>
                </a:solidFill>
              </a:rPr>
              <a:t>- Dans les hôpitaux et les collectivités il existe des séparateurs à graisse. Ce dispositif permet de retenir les graisses contenues dans les eaux des cuisines et celle  de la vaisselle. Il est obligatoire pour les collectivités et les restaurants. Toutes les graisses ne vont pas dans les collecteurs certaines comme les huiles de fritures doivent être collecté à part. ( en Allemagne on collecte 200 000 tonnes usagées par ans). </a:t>
            </a:r>
          </a:p>
          <a:p>
            <a:r>
              <a:rPr lang="fr-FR" sz="1800" dirty="0" smtClean="0">
                <a:solidFill>
                  <a:srgbClr val="00B050"/>
                </a:solidFill>
              </a:rPr>
              <a:t>- Les graisses ainsi collectées finissent dans une station d’épuration. Les déchets graisseux peuvent alimenter une usine de biogaz qui produit de la chaleur et de l’électricité.</a:t>
            </a:r>
          </a:p>
          <a:p>
            <a:r>
              <a:rPr lang="fr-FR" sz="1800" dirty="0" smtClean="0">
                <a:solidFill>
                  <a:srgbClr val="00B050"/>
                </a:solidFill>
              </a:rPr>
              <a:t>- Pour améliorer le bilan carbone de leurs carburants les compagnies pétrolières y ajoutent du biocarburant et l’huile alimentaire ce prête très bien à la fabrication de ce produit. Sur 3  million de litres de biocarburant vendus par ans en Allemagne, 10 à 15 % proviennent de la récupération des huiles usagées recyclée </a:t>
            </a:r>
          </a:p>
          <a:p>
            <a:r>
              <a:rPr lang="fr-FR" sz="1800" dirty="0" smtClean="0">
                <a:solidFill>
                  <a:srgbClr val="00B050"/>
                </a:solidFill>
              </a:rPr>
              <a:t>- Les nouvelles solutions pour lutter contre le coup onéreux du recyclage des eaux usées. </a:t>
            </a:r>
          </a:p>
          <a:p>
            <a:endParaRPr lang="fr-FR" sz="1800"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7030A0"/>
                </a:solidFill>
                <a:latin typeface="+mn-lt"/>
              </a:rPr>
              <a:t>Les eaux grises et noires </a:t>
            </a:r>
            <a:endParaRPr lang="fr-FR" dirty="0">
              <a:solidFill>
                <a:srgbClr val="7030A0"/>
              </a:solidFill>
              <a:latin typeface="+mn-lt"/>
            </a:endParaRPr>
          </a:p>
        </p:txBody>
      </p:sp>
      <p:sp>
        <p:nvSpPr>
          <p:cNvPr id="3" name="Espace réservé du contenu 2"/>
          <p:cNvSpPr>
            <a:spLocks noGrp="1"/>
          </p:cNvSpPr>
          <p:nvPr>
            <p:ph idx="1"/>
          </p:nvPr>
        </p:nvSpPr>
        <p:spPr>
          <a:xfrm>
            <a:off x="467544" y="2348880"/>
            <a:ext cx="8229600" cy="4389120"/>
          </a:xfrm>
        </p:spPr>
        <p:txBody>
          <a:bodyPr>
            <a:normAutofit/>
          </a:bodyPr>
          <a:lstStyle/>
          <a:p>
            <a:r>
              <a:rPr lang="fr-FR" sz="1800" dirty="0" smtClean="0">
                <a:solidFill>
                  <a:srgbClr val="7030A0"/>
                </a:solidFill>
              </a:rPr>
              <a:t>Un quartier de Hambourg avec un nouveau système d’assainissement (tris des eaux usées prévu pour 600 logements).</a:t>
            </a:r>
          </a:p>
          <a:p>
            <a:r>
              <a:rPr lang="fr-FR" sz="1800" dirty="0" smtClean="0">
                <a:solidFill>
                  <a:srgbClr val="7030A0"/>
                </a:solidFill>
              </a:rPr>
              <a:t>- 1 chasse d’eau consomme entre 6 et 9 litres d’eau et celle de ce quartier 1,2 litres.</a:t>
            </a:r>
          </a:p>
          <a:p>
            <a:r>
              <a:rPr lang="fr-FR" sz="1800" dirty="0" smtClean="0">
                <a:solidFill>
                  <a:srgbClr val="7030A0"/>
                </a:solidFill>
              </a:rPr>
              <a:t>- Les eaux usées sont de 2 sortes:</a:t>
            </a:r>
          </a:p>
          <a:p>
            <a:r>
              <a:rPr lang="fr-FR" sz="1800" dirty="0" smtClean="0">
                <a:solidFill>
                  <a:srgbClr val="7030A0"/>
                </a:solidFill>
              </a:rPr>
              <a:t>- Les eaux noires (WC) 50% de l’électricité et 40% pour le chauffage pour le quartier de Hambourg.</a:t>
            </a:r>
          </a:p>
          <a:p>
            <a:r>
              <a:rPr lang="fr-FR" sz="1800" dirty="0" smtClean="0">
                <a:solidFill>
                  <a:srgbClr val="7030A0"/>
                </a:solidFill>
              </a:rPr>
              <a:t>- Les eaux grises (machines à laver, lave vaisselle, douche </a:t>
            </a:r>
            <a:r>
              <a:rPr lang="fr-FR" sz="1800" dirty="0" err="1" smtClean="0">
                <a:solidFill>
                  <a:srgbClr val="7030A0"/>
                </a:solidFill>
              </a:rPr>
              <a:t>etc</a:t>
            </a:r>
            <a:r>
              <a:rPr lang="fr-FR" sz="1800" dirty="0" smtClean="0">
                <a:solidFill>
                  <a:srgbClr val="7030A0"/>
                </a:solidFill>
              </a:rPr>
              <a:t> ….) </a:t>
            </a:r>
            <a:endParaRPr lang="fr-FR" sz="18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351" r="5501"/>
          <a:stretch>
            <a:fillRect/>
          </a:stretch>
        </p:blipFill>
        <p:spPr bwMode="auto">
          <a:xfrm rot="5400000">
            <a:off x="1331640" y="-27384"/>
            <a:ext cx="2592288" cy="4464496"/>
          </a:xfrm>
          <a:prstGeom prst="rect">
            <a:avLst/>
          </a:prstGeom>
          <a:noFill/>
        </p:spPr>
      </p:pic>
      <p:pic>
        <p:nvPicPr>
          <p:cNvPr id="2051" name="Picture 3"/>
          <p:cNvPicPr>
            <a:picLocks noChangeAspect="1" noChangeArrowheads="1"/>
          </p:cNvPicPr>
          <p:nvPr/>
        </p:nvPicPr>
        <p:blipFill>
          <a:blip r:embed="rId3" cstate="print"/>
          <a:srcRect t="4918" r="4388" b="1639"/>
          <a:stretch>
            <a:fillRect/>
          </a:stretch>
        </p:blipFill>
        <p:spPr bwMode="auto">
          <a:xfrm rot="5400000">
            <a:off x="5277451" y="3011581"/>
            <a:ext cx="2549537" cy="41044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518</Words>
  <Application>Microsoft Office PowerPoint</Application>
  <PresentationFormat>Affichage à l'écran (4:3)</PresentationFormat>
  <Paragraphs>24</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Débit</vt:lpstr>
      <vt:lpstr>Les eaux usées</vt:lpstr>
      <vt:lpstr>L’ évacuation des eaux usées </vt:lpstr>
      <vt:lpstr> La seconde canalisation</vt:lpstr>
      <vt:lpstr>Diapositive 4</vt:lpstr>
      <vt:lpstr> Les eaux chargées en graisse</vt:lpstr>
      <vt:lpstr>Les eaux grises et noires </vt:lpstr>
      <vt:lpstr>Diapositive 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eaux usées</dc:title>
  <dc:creator>Romino</dc:creator>
  <cp:lastModifiedBy>Alain</cp:lastModifiedBy>
  <cp:revision>22</cp:revision>
  <dcterms:created xsi:type="dcterms:W3CDTF">2018-02-07T16:54:31Z</dcterms:created>
  <dcterms:modified xsi:type="dcterms:W3CDTF">2018-02-18T22:12:01Z</dcterms:modified>
</cp:coreProperties>
</file>