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11C-CE14-4C90-9C39-D01B5B25AD02}" type="datetimeFigureOut">
              <a:rPr lang="fr-FR" smtClean="0"/>
              <a:pPr/>
              <a:t>25/02/2018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F9A6-B0E9-4545-9568-023B4EEE03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11C-CE14-4C90-9C39-D01B5B25AD02}" type="datetimeFigureOut">
              <a:rPr lang="fr-FR" smtClean="0"/>
              <a:pPr/>
              <a:t>25/02/2018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F9A6-B0E9-4545-9568-023B4EEE03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11C-CE14-4C90-9C39-D01B5B25AD02}" type="datetimeFigureOut">
              <a:rPr lang="fr-FR" smtClean="0"/>
              <a:pPr/>
              <a:t>25/02/2018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F9A6-B0E9-4545-9568-023B4EEE03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B7B7F11C-CE14-4C90-9C39-D01B5B25AD02}" type="datetimeFigureOut">
              <a:rPr lang="fr-FR" smtClean="0"/>
              <a:pPr/>
              <a:t>25/02/2018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B577F9A6-B0E9-4545-9568-023B4EEE03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B7B7F11C-CE14-4C90-9C39-D01B5B25AD02}" type="datetimeFigureOut">
              <a:rPr lang="fr-FR" smtClean="0"/>
              <a:pPr/>
              <a:t>25/02/2018</a:t>
            </a:fld>
            <a:endParaRPr lang="fr-FR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B577F9A6-B0E9-4545-9568-023B4EEE03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11C-CE14-4C90-9C39-D01B5B25AD02}" type="datetimeFigureOut">
              <a:rPr lang="fr-FR" smtClean="0"/>
              <a:pPr/>
              <a:t>25/02/2018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F9A6-B0E9-4545-9568-023B4EEE03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11C-CE14-4C90-9C39-D01B5B25AD02}" type="datetimeFigureOut">
              <a:rPr lang="fr-FR" smtClean="0"/>
              <a:pPr/>
              <a:t>25/02/2018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F9A6-B0E9-4545-9568-023B4EEE03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11C-CE14-4C90-9C39-D01B5B25AD02}" type="datetimeFigureOut">
              <a:rPr lang="fr-FR" smtClean="0"/>
              <a:pPr/>
              <a:t>25/02/2018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F9A6-B0E9-4545-9568-023B4EEE03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11C-CE14-4C90-9C39-D01B5B25AD02}" type="datetimeFigureOut">
              <a:rPr lang="fr-FR" smtClean="0"/>
              <a:pPr/>
              <a:t>25/02/2018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F9A6-B0E9-4545-9568-023B4EEE03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11C-CE14-4C90-9C39-D01B5B25AD02}" type="datetimeFigureOut">
              <a:rPr lang="fr-FR" smtClean="0"/>
              <a:pPr/>
              <a:t>25/02/2018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F9A6-B0E9-4545-9568-023B4EEE03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11C-CE14-4C90-9C39-D01B5B25AD02}" type="datetimeFigureOut">
              <a:rPr lang="fr-FR" smtClean="0"/>
              <a:pPr/>
              <a:t>25/02/2018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F9A6-B0E9-4545-9568-023B4EEE03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11C-CE14-4C90-9C39-D01B5B25AD02}" type="datetimeFigureOut">
              <a:rPr lang="fr-FR" smtClean="0"/>
              <a:pPr/>
              <a:t>25/02/2018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F9A6-B0E9-4545-9568-023B4EEE03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11C-CE14-4C90-9C39-D01B5B25AD02}" type="datetimeFigureOut">
              <a:rPr lang="fr-FR" smtClean="0"/>
              <a:pPr/>
              <a:t>25/02/2018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F9A6-B0E9-4545-9568-023B4EEE03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11C-CE14-4C90-9C39-D01B5B25AD02}" type="datetimeFigureOut">
              <a:rPr lang="fr-FR" smtClean="0"/>
              <a:pPr/>
              <a:t>25/02/2018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F9A6-B0E9-4545-9568-023B4EEE03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11C-CE14-4C90-9C39-D01B5B25AD02}" type="datetimeFigureOut">
              <a:rPr lang="fr-FR" smtClean="0"/>
              <a:pPr/>
              <a:t>25/02/2018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F9A6-B0E9-4545-9568-023B4EEE03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11C-CE14-4C90-9C39-D01B5B25AD02}" type="datetimeFigureOut">
              <a:rPr lang="fr-FR" smtClean="0"/>
              <a:pPr/>
              <a:t>25/02/2018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F9A6-B0E9-4545-9568-023B4EEE030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11C-CE14-4C90-9C39-D01B5B25AD02}" type="datetimeFigureOut">
              <a:rPr lang="fr-FR" smtClean="0"/>
              <a:pPr/>
              <a:t>25/02/2018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F9A6-B0E9-4545-9568-023B4EEE03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11C-CE14-4C90-9C39-D01B5B25AD02}" type="datetimeFigureOut">
              <a:rPr lang="fr-FR" smtClean="0"/>
              <a:pPr/>
              <a:t>25/02/2018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F9A6-B0E9-4545-9568-023B4EEE03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11C-CE14-4C90-9C39-D01B5B25AD02}" type="datetimeFigureOut">
              <a:rPr lang="fr-FR" smtClean="0"/>
              <a:pPr/>
              <a:t>25/02/2018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F9A6-B0E9-4545-9568-023B4EEE03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11C-CE14-4C90-9C39-D01B5B25AD02}" type="datetimeFigureOut">
              <a:rPr lang="fr-FR" smtClean="0"/>
              <a:pPr/>
              <a:t>25/02/2018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F9A6-B0E9-4545-9568-023B4EEE03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11C-CE14-4C90-9C39-D01B5B25AD02}" type="datetimeFigureOut">
              <a:rPr lang="fr-FR" smtClean="0"/>
              <a:pPr/>
              <a:t>25/02/2018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F9A6-B0E9-4545-9568-023B4EEE03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11C-CE14-4C90-9C39-D01B5B25AD02}" type="datetimeFigureOut">
              <a:rPr lang="fr-FR" smtClean="0"/>
              <a:pPr/>
              <a:t>25/02/2018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F9A6-B0E9-4545-9568-023B4EEE03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11C-CE14-4C90-9C39-D01B5B25AD02}" type="datetimeFigureOut">
              <a:rPr lang="fr-FR" smtClean="0"/>
              <a:pPr/>
              <a:t>25/02/2018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F9A6-B0E9-4545-9568-023B4EEE03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11C-CE14-4C90-9C39-D01B5B25AD02}" type="datetimeFigureOut">
              <a:rPr lang="fr-FR" smtClean="0"/>
              <a:pPr/>
              <a:t>25/02/2018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F9A6-B0E9-4545-9568-023B4EEE030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11C-CE14-4C90-9C39-D01B5B25AD02}" type="datetimeFigureOut">
              <a:rPr lang="fr-FR" smtClean="0"/>
              <a:pPr/>
              <a:t>25/02/2018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F9A6-B0E9-4545-9568-023B4EEE030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11C-CE14-4C90-9C39-D01B5B25AD02}" type="datetimeFigureOut">
              <a:rPr lang="fr-FR" smtClean="0"/>
              <a:pPr/>
              <a:t>25/02/2018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F9A6-B0E9-4545-9568-023B4EEE03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11C-CE14-4C90-9C39-D01B5B25AD02}" type="datetimeFigureOut">
              <a:rPr lang="fr-FR" smtClean="0"/>
              <a:pPr/>
              <a:t>25/02/2018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F9A6-B0E9-4545-9568-023B4EEE03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11C-CE14-4C90-9C39-D01B5B25AD02}" type="datetimeFigureOut">
              <a:rPr lang="fr-FR" smtClean="0"/>
              <a:pPr/>
              <a:t>25/02/2018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F9A6-B0E9-4545-9568-023B4EEE03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7B7F11C-CE14-4C90-9C39-D01B5B25AD02}" type="datetimeFigureOut">
              <a:rPr lang="fr-FR" smtClean="0"/>
              <a:pPr/>
              <a:t>25/02/2018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7F9A6-B0E9-4545-9568-023B4EEE03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7F11C-CE14-4C90-9C39-D01B5B25AD02}" type="datetimeFigureOut">
              <a:rPr lang="fr-FR" smtClean="0"/>
              <a:pPr/>
              <a:t>25/02/2018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7F9A6-B0E9-4545-9568-023B4EEE03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600" dirty="0" smtClean="0"/>
              <a:t>L’etoile de mer</a:t>
            </a:r>
            <a:endParaRPr lang="fr-FR" sz="6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Eva</a:t>
            </a:r>
          </a:p>
          <a:p>
            <a:r>
              <a:rPr lang="fr-FR" sz="2400" dirty="0" smtClean="0"/>
              <a:t>CM1c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Description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7426" y="1577051"/>
            <a:ext cx="8204151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3200" dirty="0" smtClean="0"/>
              <a:t>L’étoile de mer et un animal qui </a:t>
            </a:r>
            <a:r>
              <a:rPr lang="fr-FR" sz="3200" dirty="0" smtClean="0"/>
              <a:t>est </a:t>
            </a:r>
            <a:r>
              <a:rPr lang="fr-FR" sz="3200" dirty="0" smtClean="0"/>
              <a:t>souvent coloré.</a:t>
            </a:r>
          </a:p>
          <a:p>
            <a:pPr marL="0" indent="0">
              <a:buNone/>
            </a:pPr>
            <a:r>
              <a:rPr lang="fr-FR" sz="3200" dirty="0" smtClean="0"/>
              <a:t>En général ils sont bien visibles à l’âge adulte.</a:t>
            </a:r>
          </a:p>
          <a:p>
            <a:pPr marL="0" indent="0">
              <a:buNone/>
            </a:pPr>
            <a:r>
              <a:rPr lang="fr-FR" sz="3200" dirty="0" smtClean="0"/>
              <a:t>On les reconnait grâce à leur forme d’étoile, à leurs cinq bras plus ou moins long et pointus, rayonnant.</a:t>
            </a:r>
          </a:p>
          <a:p>
            <a:pPr marL="0" indent="0">
              <a:buNone/>
            </a:pPr>
            <a:r>
              <a:rPr lang="fr-FR" sz="3200" dirty="0" smtClean="0"/>
              <a:t>Au milieu de leur face intérieure du disque central se trouve la bouche.</a:t>
            </a:r>
          </a:p>
          <a:p>
            <a:pPr marL="0" indent="0">
              <a:buNone/>
            </a:pPr>
            <a:endParaRPr lang="fr-FR" sz="3200" dirty="0" smtClean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6060" y="183512"/>
            <a:ext cx="7429499" cy="1478570"/>
          </a:xfrm>
        </p:spPr>
        <p:txBody>
          <a:bodyPr/>
          <a:lstStyle/>
          <a:p>
            <a:r>
              <a:rPr lang="fr-FR" dirty="0"/>
              <a:t>description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6059" y="1662082"/>
            <a:ext cx="7429499" cy="3541714"/>
          </a:xfrm>
        </p:spPr>
        <p:txBody>
          <a:bodyPr/>
          <a:lstStyle/>
          <a:p>
            <a:r>
              <a:rPr lang="fr-FR" dirty="0" smtClean="0"/>
              <a:t>l’étoile de mer c’est un animal benthique : cela signifie qu’elles vivent posées sur le fond de la mer ou elles progressent lentement sur leur podia et sont incapables de nager.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9939" y="4081697"/>
            <a:ext cx="2434091" cy="1825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0475" y="3812000"/>
            <a:ext cx="3153285" cy="2364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692457" y="2059303"/>
            <a:ext cx="1609226" cy="1206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9934" y="2024634"/>
            <a:ext cx="1669002" cy="1243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7187" y="2040632"/>
            <a:ext cx="1659015" cy="1244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440" y="1973161"/>
            <a:ext cx="1794301" cy="1346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692457" y="3653507"/>
            <a:ext cx="7906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étoile de            Une </a:t>
            </a:r>
            <a:r>
              <a:rPr lang="fr-FR" dirty="0" err="1" smtClean="0"/>
              <a:t>Luidia</a:t>
            </a:r>
            <a:r>
              <a:rPr lang="fr-FR" dirty="0" smtClean="0"/>
              <a:t> maculata         Une étoile                Une </a:t>
            </a:r>
            <a:r>
              <a:rPr lang="fr-FR" dirty="0" err="1" smtClean="0"/>
              <a:t>Choriaster</a:t>
            </a:r>
            <a:r>
              <a:rPr lang="fr-FR" dirty="0" smtClean="0"/>
              <a:t>               </a:t>
            </a:r>
          </a:p>
          <a:p>
            <a:r>
              <a: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 rouge                 Une grande étoile à          abyssale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                  7 bras</a:t>
            </a:r>
            <a:endParaRPr lang="fr-FR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9513" y="4707007"/>
            <a:ext cx="2092171" cy="1394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ZoneTexte 13"/>
          <p:cNvSpPr txBox="1"/>
          <p:nvPr/>
        </p:nvSpPr>
        <p:spPr>
          <a:xfrm>
            <a:off x="2976092" y="6166841"/>
            <a:ext cx="3542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étoile coussin presque ronde</a:t>
            </a:r>
            <a:endParaRPr lang="fr-FR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305" y="278762"/>
            <a:ext cx="7429499" cy="1478570"/>
          </a:xfrm>
        </p:spPr>
        <p:txBody>
          <a:bodyPr/>
          <a:lstStyle/>
          <a:p>
            <a:r>
              <a:rPr lang="fr-FR" b="1" dirty="0"/>
              <a:t>SON MODE DE VIE :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zh-CN" dirty="0"/>
              <a:t>Les étoiles de mer </a:t>
            </a:r>
            <a:r>
              <a:rPr lang="fr-FR" altLang="zh-CN" dirty="0" smtClean="0"/>
              <a:t>sont toutes </a:t>
            </a:r>
            <a:r>
              <a:rPr lang="fr-FR" altLang="zh-CN" dirty="0"/>
              <a:t>des animaux benthiques, qui vivent au fond de la mer, des aquariums, </a:t>
            </a:r>
            <a:r>
              <a:rPr lang="fr-FR" altLang="zh-CN" dirty="0" smtClean="0"/>
              <a:t>rivières </a:t>
            </a:r>
            <a:r>
              <a:rPr lang="fr-FR" altLang="zh-CN" dirty="0"/>
              <a:t>.... </a:t>
            </a:r>
          </a:p>
          <a:p>
            <a:r>
              <a:rPr lang="fr-FR" altLang="zh-CN" dirty="0"/>
              <a:t>Elle se </a:t>
            </a:r>
            <a:r>
              <a:rPr lang="fr-FR" altLang="zh-CN" dirty="0" smtClean="0"/>
              <a:t>déplace </a:t>
            </a:r>
            <a:r>
              <a:rPr lang="fr-FR" altLang="zh-CN" dirty="0"/>
              <a:t>lentement à l'aide de </a:t>
            </a:r>
            <a:r>
              <a:rPr lang="fr-FR" altLang="zh-CN" dirty="0" smtClean="0"/>
              <a:t>leurs </a:t>
            </a:r>
            <a:r>
              <a:rPr lang="fr-FR" altLang="zh-CN" dirty="0"/>
              <a:t>podia c'est des </a:t>
            </a:r>
            <a:r>
              <a:rPr lang="fr-FR" altLang="zh-CN" dirty="0" smtClean="0"/>
              <a:t>pieds ventouses. </a:t>
            </a:r>
            <a:r>
              <a:rPr lang="fr-FR" altLang="zh-CN" dirty="0"/>
              <a:t>L</a:t>
            </a:r>
            <a:r>
              <a:rPr lang="fr-FR" altLang="zh-CN" dirty="0" smtClean="0"/>
              <a:t>a </a:t>
            </a:r>
            <a:r>
              <a:rPr lang="fr-FR" altLang="zh-CN" dirty="0"/>
              <a:t>plupart des espèces sont nocturnes ou enfouies dans le sable.</a:t>
            </a:r>
          </a:p>
          <a:p>
            <a:endParaRPr lang="fr-FR" altLang="zh-CN" dirty="0"/>
          </a:p>
          <a:p>
            <a:endParaRPr lang="fr-FR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/>
              <a:t>SONT ALIMENTATION :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zh-CN" dirty="0"/>
              <a:t>les étoiles de mer sont normalement des omnivores tendance carnivore ou </a:t>
            </a:r>
            <a:r>
              <a:rPr lang="fr-FR" altLang="zh-CN" dirty="0" err="1"/>
              <a:t>détrivore</a:t>
            </a:r>
            <a:r>
              <a:rPr lang="fr-FR" altLang="zh-CN" dirty="0"/>
              <a:t>.</a:t>
            </a:r>
          </a:p>
          <a:p>
            <a:r>
              <a:rPr lang="fr-FR" altLang="zh-CN" dirty="0"/>
              <a:t>Elles se </a:t>
            </a:r>
            <a:r>
              <a:rPr lang="fr-FR" altLang="zh-CN" dirty="0" smtClean="0"/>
              <a:t>nourrissent : </a:t>
            </a:r>
            <a:r>
              <a:rPr lang="fr-FR" altLang="zh-CN" dirty="0"/>
              <a:t>de </a:t>
            </a:r>
            <a:r>
              <a:rPr lang="fr-FR" altLang="zh-CN" dirty="0" smtClean="0"/>
              <a:t>crustacés</a:t>
            </a:r>
            <a:r>
              <a:rPr lang="fr-FR" altLang="zh-CN" dirty="0"/>
              <a:t>, de vers, d'oursins et </a:t>
            </a:r>
            <a:r>
              <a:rPr lang="fr-FR" altLang="zh-CN" dirty="0" smtClean="0"/>
              <a:t>principalement </a:t>
            </a:r>
            <a:r>
              <a:rPr lang="fr-FR" altLang="zh-CN" dirty="0"/>
              <a:t>de mollusques bivalves , moules, huîtres </a:t>
            </a:r>
            <a:r>
              <a:rPr lang="fr-FR" altLang="zh-CN" dirty="0" smtClean="0"/>
              <a:t>etc.</a:t>
            </a:r>
            <a:endParaRPr lang="fr-FR" altLang="zh-CN" dirty="0"/>
          </a:p>
          <a:p>
            <a:endParaRPr lang="fr-FR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8935" y="4259580"/>
            <a:ext cx="3039745" cy="22790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/>
              <a:t> predateurs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5480" y="2249170"/>
            <a:ext cx="7620000" cy="3929380"/>
          </a:xfrm>
        </p:spPr>
        <p:txBody>
          <a:bodyPr/>
          <a:lstStyle/>
          <a:p>
            <a:r>
              <a:rPr lang="fr-FR" altLang="zh-CN"/>
              <a:t>Les principaux prédateurs de étoile de mer sont de gros poissons (aux mâchoires suffisamment puissantes pour broyer le squelette), des crabes, les loutres de mer, de gros mollusques (carnivores).</a:t>
            </a:r>
          </a:p>
          <a:p>
            <a:r>
              <a:rPr lang="fr-FR" altLang="zh-CN"/>
              <a:t>Seules les Acanthaster sont équipées de piquants venimeux.</a:t>
            </a:r>
          </a:p>
          <a:p>
            <a:r>
              <a:rPr lang="fr-FR" altLang="zh-CN"/>
              <a:t>En cas d'attaque, les étoiles peuvent abandonner un bras à un prédateur sans danger pour leur survie (il se régénérera rapidement).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6060" y="146078"/>
            <a:ext cx="7429499" cy="1478570"/>
          </a:xfrm>
        </p:spPr>
        <p:txBody>
          <a:bodyPr/>
          <a:lstStyle/>
          <a:p>
            <a:r>
              <a:rPr lang="fr-FR" altLang="zh-CN"/>
              <a:t>les maladies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6615" y="1356995"/>
            <a:ext cx="8162925" cy="5347970"/>
          </a:xfrm>
        </p:spPr>
        <p:txBody>
          <a:bodyPr>
            <a:normAutofit fontScale="90000" lnSpcReduction="10000"/>
          </a:bodyPr>
          <a:lstStyle/>
          <a:p>
            <a:r>
              <a:rPr lang="fr-FR" altLang="zh-CN" dirty="0"/>
              <a:t>Les </a:t>
            </a:r>
            <a:r>
              <a:rPr lang="fr-FR" altLang="zh-CN" dirty="0" smtClean="0"/>
              <a:t>étoiles </a:t>
            </a:r>
            <a:r>
              <a:rPr lang="fr-FR" altLang="zh-CN" dirty="0"/>
              <a:t>de mer peuvent infecter </a:t>
            </a:r>
            <a:r>
              <a:rPr lang="fr-FR" altLang="zh-CN" dirty="0" smtClean="0"/>
              <a:t>certaines maladies épidémiques.</a:t>
            </a:r>
            <a:endParaRPr lang="fr-FR" altLang="zh-CN" dirty="0"/>
          </a:p>
          <a:p>
            <a:r>
              <a:rPr lang="fr-FR" altLang="zh-CN" dirty="0"/>
              <a:t>La plus impressionnante est le Syndrome du dépérissement de l'étoile de mer, épidémie encore </a:t>
            </a:r>
            <a:r>
              <a:rPr lang="fr-FR" altLang="zh-CN" dirty="0" smtClean="0"/>
              <a:t>en </a:t>
            </a:r>
            <a:r>
              <a:rPr lang="fr-FR" altLang="zh-CN" dirty="0"/>
              <a:t>grande partie </a:t>
            </a:r>
            <a:r>
              <a:rPr lang="fr-FR" altLang="zh-CN" dirty="0" smtClean="0"/>
              <a:t>mystérieuse. </a:t>
            </a:r>
            <a:r>
              <a:rPr lang="fr-FR" altLang="zh-CN" dirty="0"/>
              <a:t>Cette épidémie, qui entraîne une mort rapide après des troubles aigus du comportement (dont la </a:t>
            </a:r>
            <a:r>
              <a:rPr lang="fr-FR" altLang="zh-CN" dirty="0" smtClean="0"/>
              <a:t>cassure </a:t>
            </a:r>
            <a:r>
              <a:rPr lang="fr-FR" altLang="zh-CN" dirty="0"/>
              <a:t>spontanée des bras), il touche au </a:t>
            </a:r>
            <a:r>
              <a:rPr lang="fr-FR" altLang="zh-CN" dirty="0" smtClean="0"/>
              <a:t>moins une </a:t>
            </a:r>
            <a:r>
              <a:rPr lang="fr-FR" altLang="zh-CN"/>
              <a:t>dizaine </a:t>
            </a:r>
            <a:r>
              <a:rPr lang="fr-FR" altLang="zh-CN" smtClean="0"/>
              <a:t>d'espèces.</a:t>
            </a:r>
            <a:endParaRPr lang="fr-FR" altLang="zh-CN" dirty="0"/>
          </a:p>
          <a:p>
            <a:r>
              <a:rPr lang="fr-FR" altLang="zh-CN" dirty="0"/>
              <a:t>Dont </a:t>
            </a:r>
            <a:r>
              <a:rPr lang="fr-FR" altLang="zh-CN" dirty="0" err="1"/>
              <a:t>Pisaster</a:t>
            </a:r>
            <a:r>
              <a:rPr lang="fr-FR" altLang="zh-CN" dirty="0"/>
              <a:t> </a:t>
            </a:r>
            <a:r>
              <a:rPr lang="fr-FR" altLang="zh-CN" dirty="0" err="1"/>
              <a:t>ochraceux</a:t>
            </a:r>
            <a:r>
              <a:rPr lang="fr-FR" altLang="zh-CN" dirty="0"/>
              <a:t>, </a:t>
            </a:r>
            <a:r>
              <a:rPr lang="fr-FR" altLang="zh-CN" dirty="0" err="1"/>
              <a:t>Pycnopodia</a:t>
            </a:r>
            <a:r>
              <a:rPr lang="fr-FR" altLang="zh-CN" dirty="0"/>
              <a:t> </a:t>
            </a:r>
            <a:r>
              <a:rPr lang="fr-FR" altLang="zh-CN" dirty="0" err="1"/>
              <a:t>helianthoides</a:t>
            </a:r>
            <a:r>
              <a:rPr lang="fr-FR" altLang="zh-CN" dirty="0"/>
              <a:t> et </a:t>
            </a:r>
            <a:r>
              <a:rPr lang="fr-FR" altLang="zh-CN" dirty="0" err="1"/>
              <a:t>Solaster</a:t>
            </a:r>
            <a:r>
              <a:rPr lang="fr-FR" altLang="zh-CN" dirty="0"/>
              <a:t> </a:t>
            </a:r>
            <a:r>
              <a:rPr lang="fr-FR" altLang="zh-CN" dirty="0" err="1"/>
              <a:t>dawsoni</a:t>
            </a:r>
            <a:r>
              <a:rPr lang="fr-FR" altLang="zh-CN" dirty="0"/>
              <a:t> mais semble en épargner d'autres comme </a:t>
            </a:r>
            <a:r>
              <a:rPr lang="fr-FR" altLang="zh-CN" dirty="0" err="1"/>
              <a:t>Asterina</a:t>
            </a:r>
            <a:r>
              <a:rPr lang="fr-FR" altLang="zh-CN" dirty="0"/>
              <a:t> </a:t>
            </a:r>
            <a:r>
              <a:rPr lang="fr-FR" altLang="zh-CN" dirty="0" err="1"/>
              <a:t>miniata</a:t>
            </a:r>
            <a:r>
              <a:rPr lang="fr-FR" altLang="zh-CN" dirty="0"/>
              <a:t> et </a:t>
            </a:r>
            <a:r>
              <a:rPr lang="fr-FR" altLang="zh-CN" dirty="0" err="1"/>
              <a:t>Dermasterias</a:t>
            </a:r>
            <a:r>
              <a:rPr lang="fr-FR" altLang="zh-CN" dirty="0"/>
              <a:t> </a:t>
            </a:r>
            <a:r>
              <a:rPr lang="fr-FR" altLang="zh-CN" dirty="0" err="1"/>
              <a:t>imbricata</a:t>
            </a:r>
            <a:r>
              <a:rPr lang="fr-FR" altLang="zh-CN" dirty="0"/>
              <a:t>. Les symptômes sont une atteinte cutanée, avec un </a:t>
            </a:r>
            <a:r>
              <a:rPr lang="fr-FR" altLang="zh-CN" dirty="0" smtClean="0"/>
              <a:t>blanchissement </a:t>
            </a:r>
            <a:r>
              <a:rPr lang="fr-FR" altLang="zh-CN" dirty="0"/>
              <a:t>des tissus évoluant vers la </a:t>
            </a:r>
            <a:r>
              <a:rPr lang="fr-FR" altLang="zh-CN" dirty="0" smtClean="0"/>
              <a:t>déchirure </a:t>
            </a:r>
            <a:r>
              <a:rPr lang="fr-FR" altLang="zh-CN" dirty="0"/>
              <a:t>et un affaissement du corps évoluant vers la déliquescence généralisée. L'agent pathogène a enfin été identifié en 2014 : il s'agirait d'un </a:t>
            </a:r>
            <a:r>
              <a:rPr lang="fr-FR" altLang="zh-CN" dirty="0" err="1"/>
              <a:t>densovirus</a:t>
            </a:r>
            <a:r>
              <a:rPr lang="fr-FR" altLang="zh-CN" dirty="0"/>
              <a:t>.</a:t>
            </a:r>
          </a:p>
          <a:p>
            <a:pPr marL="0" indent="0">
              <a:buNone/>
            </a:pPr>
            <a:endParaRPr lang="fr-FR" altLang="zh-C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3580" y="1534795"/>
            <a:ext cx="5060950" cy="3983355"/>
          </a:xfrm>
          <a:prstGeom prst="rect">
            <a:avLst/>
          </a:prstGeom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TM02892315[[fn=Volute]]</Template>
  <TotalTime>7</TotalTime>
  <Words>407</Words>
  <Application>Microsoft Office PowerPoint</Application>
  <PresentationFormat>Affichage à l'écran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HDOfficeLightV0</vt:lpstr>
      <vt:lpstr>Circuit</vt:lpstr>
      <vt:lpstr>L’etoile de mer</vt:lpstr>
      <vt:lpstr>Description</vt:lpstr>
      <vt:lpstr>description</vt:lpstr>
      <vt:lpstr>Diapositive 4</vt:lpstr>
      <vt:lpstr>SON MODE DE VIE :</vt:lpstr>
      <vt:lpstr>SONT ALIMENTATION :</vt:lpstr>
      <vt:lpstr> predateurs</vt:lpstr>
      <vt:lpstr>les maladies</vt:lpstr>
      <vt:lpstr>Diapositive 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L’étoile de mer</dc:title>
  <dc:creator>Samira</dc:creator>
  <cp:lastModifiedBy>Alain</cp:lastModifiedBy>
  <cp:revision>27</cp:revision>
  <dcterms:created xsi:type="dcterms:W3CDTF">2018-02-04T14:02:00Z</dcterms:created>
  <dcterms:modified xsi:type="dcterms:W3CDTF">2018-02-25T09:57:30Z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