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9" r:id="rId3"/>
    <p:sldId id="257" r:id="rId4"/>
    <p:sldId id="262" r:id="rId5"/>
    <p:sldId id="261" r:id="rId6"/>
    <p:sldId id="263" r:id="rId7"/>
    <p:sldId id="265" r:id="rId8"/>
    <p:sldId id="266" r:id="rId9"/>
    <p:sldId id="267"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90" autoAdjust="0"/>
  </p:normalViewPr>
  <p:slideViewPr>
    <p:cSldViewPr>
      <p:cViewPr>
        <p:scale>
          <a:sx n="80" d="100"/>
          <a:sy n="80" d="100"/>
        </p:scale>
        <p:origin x="-2514" y="-6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FBE96-FF46-4C4C-B865-781DDE6D649C}" type="datetimeFigureOut">
              <a:rPr lang="fr-FR" smtClean="0"/>
              <a:pPr/>
              <a:t>28/02/2018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750EF-9446-494E-87DF-82836DB5229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15750EF-9446-494E-87DF-82836DB52295}"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1A5F796F-63D0-44AD-9624-1ABB81FBF8CD}"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1A5F796F-63D0-44AD-9624-1ABB81FBF8C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F015660-118C-4B55-8A66-F7E755A7C55E}" type="datetimeFigureOut">
              <a:rPr lang="fr-FR" smtClean="0"/>
              <a:pPr/>
              <a:t>28/02/2018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5F796F-63D0-44AD-9624-1ABB81FBF8C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015660-118C-4B55-8A66-F7E755A7C55E}" type="datetimeFigureOut">
              <a:rPr lang="fr-FR" smtClean="0"/>
              <a:pPr/>
              <a:t>28/02/2018</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5F796F-63D0-44AD-9624-1ABB81FBF8CD}"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coquille saint Jacques</a:t>
            </a:r>
            <a:endParaRPr lang="fr-FR" dirty="0"/>
          </a:p>
        </p:txBody>
      </p:sp>
      <p:sp>
        <p:nvSpPr>
          <p:cNvPr id="3" name="Sous-titre 2"/>
          <p:cNvSpPr>
            <a:spLocks noGrp="1"/>
          </p:cNvSpPr>
          <p:nvPr>
            <p:ph type="subTitle" idx="1"/>
          </p:nvPr>
        </p:nvSpPr>
        <p:spPr/>
        <p:txBody>
          <a:bodyPr/>
          <a:lstStyle/>
          <a:p>
            <a:endParaRPr lang="fr-FR" dirty="0" smtClean="0"/>
          </a:p>
          <a:p>
            <a:endParaRPr lang="fr-FR" dirty="0" smtClean="0"/>
          </a:p>
          <a:p>
            <a:r>
              <a:rPr lang="fr-FR" sz="1600" dirty="0" smtClean="0">
                <a:solidFill>
                  <a:schemeClr val="accent1"/>
                </a:solidFill>
              </a:rPr>
              <a:t>Romane </a:t>
            </a:r>
            <a:r>
              <a:rPr lang="fr-FR" sz="1600" dirty="0" smtClean="0">
                <a:solidFill>
                  <a:schemeClr val="accent1"/>
                </a:solidFill>
              </a:rPr>
              <a:t>CM1 C, 2017-2018</a:t>
            </a:r>
            <a:endParaRPr lang="fr-FR" sz="1600" dirty="0" smtClean="0">
              <a:solidFill>
                <a:schemeClr val="accent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4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1" nodeType="clickEffect">
                                  <p:stCondLst>
                                    <p:cond delay="0"/>
                                  </p:stCondLst>
                                  <p:iterate type="lt">
                                    <p:tmPct val="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subTnLst>
                                    <p:animClr>
                                      <p:cBhvr override="childStyle">
                                        <p:cTn dur="1" fill="hold" display="0" masterRel="nextClick" afterEffect="1"/>
                                        <p:tgtEl>
                                          <p:spTgt spid="2"/>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2" nodeType="clickEffect">
                                  <p:stCondLst>
                                    <p:cond delay="0"/>
                                  </p:stCondLst>
                                  <p:iterate type="lt">
                                    <p:tmPct val="0"/>
                                  </p:iterate>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ppt_w*0.05"/>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anim calcmode="lin" valueType="num">
                                      <p:cBhvr>
                                        <p:cTn id="26" dur="500" fill="hold"/>
                                        <p:tgtEl>
                                          <p:spTgt spid="2"/>
                                        </p:tgtEl>
                                        <p:attrNameLst>
                                          <p:attrName>ppt_x</p:attrName>
                                        </p:attrNameLst>
                                      </p:cBhvr>
                                      <p:tavLst>
                                        <p:tav tm="0">
                                          <p:val>
                                            <p:strVal val="#ppt_x-.2"/>
                                          </p:val>
                                        </p:tav>
                                        <p:tav tm="100000">
                                          <p:val>
                                            <p:strVal val="#ppt_x"/>
                                          </p:val>
                                        </p:tav>
                                      </p:tavLst>
                                    </p:anim>
                                    <p:anim calcmode="lin" valueType="num">
                                      <p:cBhvr>
                                        <p:cTn id="27" dur="500" fill="hold"/>
                                        <p:tgtEl>
                                          <p:spTgt spid="2"/>
                                        </p:tgtEl>
                                        <p:attrNameLst>
                                          <p:attrName>ppt_y</p:attrName>
                                        </p:attrNameLst>
                                      </p:cBhvr>
                                      <p:tavLst>
                                        <p:tav tm="0">
                                          <p:val>
                                            <p:strVal val="#ppt_y"/>
                                          </p:val>
                                        </p:tav>
                                        <p:tav tm="100000">
                                          <p:val>
                                            <p:strVal val="#ppt_y"/>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3" nodeType="clickEffect">
                                  <p:stCondLst>
                                    <p:cond delay="0"/>
                                  </p:stCondLst>
                                  <p:iterate type="lt">
                                    <p:tmPct val="0"/>
                                  </p:iterate>
                                  <p:childTnLst>
                                    <p:set>
                                      <p:cBhvr>
                                        <p:cTn id="32" dur="1" fill="hold">
                                          <p:stCondLst>
                                            <p:cond delay="0"/>
                                          </p:stCondLst>
                                        </p:cTn>
                                        <p:tgtEl>
                                          <p:spTgt spid="2"/>
                                        </p:tgtEl>
                                        <p:attrNameLst>
                                          <p:attrName>style.visibility</p:attrName>
                                        </p:attrNameLst>
                                      </p:cBhvr>
                                      <p:to>
                                        <p:strVal val="visible"/>
                                      </p:to>
                                    </p:set>
                                    <p:animEffect transition="in" filter="diamond(in)">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4" nodeType="clickEffect">
                                  <p:stCondLst>
                                    <p:cond delay="0"/>
                                  </p:stCondLst>
                                  <p:iterate type="lt">
                                    <p:tmPct val="0"/>
                                  </p:iterate>
                                  <p:childTnLst>
                                    <p:animScale>
                                      <p:cBhvr>
                                        <p:cTn id="37" dur="2000" fill="hold"/>
                                        <p:tgtEl>
                                          <p:spTgt spid="2"/>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5" nodeType="clickEffect">
                                  <p:stCondLst>
                                    <p:cond delay="0"/>
                                  </p:stCondLst>
                                  <p:iterate type="lt">
                                    <p:tmPct val="0"/>
                                  </p:iterate>
                                  <p:childTnLst>
                                    <p:animEffect transition="out" filter="checkerboard(across)">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6" nodeType="clickEffect">
                                  <p:stCondLst>
                                    <p:cond delay="0"/>
                                  </p:stCondLst>
                                  <p:iterate type="lt">
                                    <p:tmPct val="0"/>
                                  </p:iterate>
                                  <p:childTnLst>
                                    <p:animEffect transition="out" filter="box(in)">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grpId="7" nodeType="clickEffect">
                                  <p:stCondLst>
                                    <p:cond delay="0"/>
                                  </p:stCondLst>
                                  <p:iterate type="lt">
                                    <p:tmPct val="0"/>
                                  </p:iterate>
                                  <p:childTnLst>
                                    <p:animRot by="21600000">
                                      <p:cBhvr>
                                        <p:cTn id="5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P spid="2" grpId="6"/>
      <p:bldP spid="2" grpId="7"/>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Qu’est ce que la coquille </a:t>
            </a:r>
            <a:r>
              <a:rPr lang="fr-FR" dirty="0" err="1" smtClean="0"/>
              <a:t>Saint-jacques</a:t>
            </a:r>
            <a:r>
              <a:rPr lang="fr-FR" dirty="0" smtClean="0"/>
              <a:t> </a:t>
            </a:r>
            <a:r>
              <a:rPr lang="fr-FR" dirty="0" smtClean="0"/>
              <a:t>?</a:t>
            </a:r>
            <a:endParaRPr lang="fr-FR" dirty="0"/>
          </a:p>
        </p:txBody>
      </p:sp>
      <p:sp>
        <p:nvSpPr>
          <p:cNvPr id="3" name="Espace réservé du contenu 2"/>
          <p:cNvSpPr>
            <a:spLocks noGrp="1"/>
          </p:cNvSpPr>
          <p:nvPr>
            <p:ph idx="1"/>
          </p:nvPr>
        </p:nvSpPr>
        <p:spPr/>
        <p:txBody>
          <a:bodyPr/>
          <a:lstStyle/>
          <a:p>
            <a:pPr algn="just"/>
            <a:r>
              <a:rPr lang="fr-FR" dirty="0" smtClean="0"/>
              <a:t>La coquille saint Jacques ou pecten </a:t>
            </a:r>
            <a:r>
              <a:rPr lang="fr-FR" dirty="0" smtClean="0"/>
              <a:t>maximums </a:t>
            </a:r>
            <a:r>
              <a:rPr lang="fr-FR" dirty="0" smtClean="0"/>
              <a:t>est un </a:t>
            </a:r>
            <a:r>
              <a:rPr lang="fr-FR" dirty="0" smtClean="0"/>
              <a:t>mollusque </a:t>
            </a:r>
            <a:r>
              <a:rPr lang="fr-FR" dirty="0" smtClean="0"/>
              <a:t>bivalve de la famille des </a:t>
            </a:r>
            <a:r>
              <a:rPr lang="fr-FR" dirty="0" smtClean="0"/>
              <a:t>pectinées, </a:t>
            </a:r>
            <a:r>
              <a:rPr lang="fr-FR" dirty="0" smtClean="0"/>
              <a:t>elle est très recherchée par les gastronomes. Les Saint-Jacques mettent 2 ans en Manche et 3 ans Manche Ouest pour atteindre leur maturité sexuelle.</a:t>
            </a:r>
            <a:endParaRPr lang="fr-FR" dirty="0"/>
          </a:p>
        </p:txBody>
      </p:sp>
      <p:pic>
        <p:nvPicPr>
          <p:cNvPr id="8194" name="Picture 2" descr="Résultat de recherche d'images pour &quot;coquille saint jacques&quot;"/>
          <p:cNvPicPr>
            <a:picLocks noChangeAspect="1" noChangeArrowheads="1"/>
          </p:cNvPicPr>
          <p:nvPr/>
        </p:nvPicPr>
        <p:blipFill>
          <a:blip r:embed="rId2" cstate="print"/>
          <a:srcRect/>
          <a:stretch>
            <a:fillRect/>
          </a:stretch>
        </p:blipFill>
        <p:spPr bwMode="auto">
          <a:xfrm>
            <a:off x="3059832" y="4210716"/>
            <a:ext cx="3312368" cy="235984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mn-lt"/>
              </a:rPr>
              <a:t>L’anatomie de la coquille saint Jacques</a:t>
            </a:r>
            <a:endParaRPr lang="fr-FR" dirty="0">
              <a:latin typeface="+mn-lt"/>
            </a:endParaRPr>
          </a:p>
        </p:txBody>
      </p:sp>
      <p:sp>
        <p:nvSpPr>
          <p:cNvPr id="3" name="Espace réservé du contenu 2"/>
          <p:cNvSpPr>
            <a:spLocks noGrp="1"/>
          </p:cNvSpPr>
          <p:nvPr>
            <p:ph idx="1"/>
          </p:nvPr>
        </p:nvSpPr>
        <p:spPr/>
        <p:txBody>
          <a:bodyPr/>
          <a:lstStyle/>
          <a:p>
            <a:endParaRPr lang="fr-FR" dirty="0" smtClean="0"/>
          </a:p>
          <a:p>
            <a:endParaRPr lang="fr-FR" dirty="0" smtClean="0"/>
          </a:p>
          <a:p>
            <a:endParaRPr lang="fr-FR" dirty="0"/>
          </a:p>
        </p:txBody>
      </p:sp>
      <p:pic>
        <p:nvPicPr>
          <p:cNvPr id="5" name="Picture 2" descr="Résultat de recherche d'images pour &quot;coquille saint Jacques ouverte&quot;"/>
          <p:cNvPicPr>
            <a:picLocks noChangeAspect="1" noChangeArrowheads="1"/>
          </p:cNvPicPr>
          <p:nvPr/>
        </p:nvPicPr>
        <p:blipFill>
          <a:blip r:embed="rId2" cstate="print"/>
          <a:srcRect/>
          <a:stretch>
            <a:fillRect/>
          </a:stretch>
        </p:blipFill>
        <p:spPr bwMode="auto">
          <a:xfrm>
            <a:off x="1835696" y="2204864"/>
            <a:ext cx="5676900" cy="35623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Où pêche-t-on la coquille saint </a:t>
            </a:r>
            <a:r>
              <a:rPr lang="fr-FR" dirty="0" smtClean="0"/>
              <a:t>jacques</a:t>
            </a:r>
            <a:endParaRPr lang="fr-FR" dirty="0"/>
          </a:p>
        </p:txBody>
      </p:sp>
      <p:sp>
        <p:nvSpPr>
          <p:cNvPr id="3" name="Espace réservé du contenu 2"/>
          <p:cNvSpPr>
            <a:spLocks noGrp="1"/>
          </p:cNvSpPr>
          <p:nvPr>
            <p:ph idx="1"/>
          </p:nvPr>
        </p:nvSpPr>
        <p:spPr>
          <a:xfrm>
            <a:off x="611560" y="1844824"/>
            <a:ext cx="8229600" cy="4709160"/>
          </a:xfrm>
        </p:spPr>
        <p:txBody>
          <a:bodyPr>
            <a:normAutofit/>
          </a:bodyPr>
          <a:lstStyle/>
          <a:p>
            <a:pPr algn="just"/>
            <a:r>
              <a:rPr lang="fr-FR" dirty="0" smtClean="0"/>
              <a:t>En France les principaux ports de pêche de la coquille Saint-Jacques sont, sur le littoral du Pas-de-Calais: Etaples, </a:t>
            </a:r>
            <a:r>
              <a:rPr lang="fr-FR" dirty="0" err="1" smtClean="0"/>
              <a:t>Boulogne-sur-mer</a:t>
            </a:r>
            <a:r>
              <a:rPr lang="fr-FR" dirty="0" smtClean="0"/>
              <a:t>, sur le littoral normand: Dieppe et Fécamp, Port-en-Bessin, </a:t>
            </a:r>
            <a:r>
              <a:rPr lang="fr-FR" dirty="0" err="1" smtClean="0"/>
              <a:t>Grandcamp</a:t>
            </a:r>
            <a:r>
              <a:rPr lang="fr-FR" dirty="0" smtClean="0"/>
              <a:t>, Saint-Vaast-la-Hougue et Granville.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our &quot;image pêche de coquille saint Jacques&quot;"/>
          <p:cNvPicPr>
            <a:picLocks noChangeAspect="1" noChangeArrowheads="1"/>
          </p:cNvPicPr>
          <p:nvPr/>
        </p:nvPicPr>
        <p:blipFill>
          <a:blip r:embed="rId2" cstate="print"/>
          <a:srcRect/>
          <a:stretch>
            <a:fillRect/>
          </a:stretch>
        </p:blipFill>
        <p:spPr bwMode="auto">
          <a:xfrm>
            <a:off x="1331640" y="1700808"/>
            <a:ext cx="6652118" cy="44347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Comment pêche-t-on la coquille saint Jacques</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dirty="0" smtClean="0"/>
              <a:t>La pêche de la coquille Saint-Jacques se pratique avec des coquilliers. En France elle très réglementée est elle n’est autorisée qu’à partir du 1</a:t>
            </a:r>
            <a:r>
              <a:rPr lang="fr-FR" baseline="30000" dirty="0" smtClean="0"/>
              <a:t>er</a:t>
            </a:r>
            <a:r>
              <a:rPr lang="fr-FR" dirty="0" smtClean="0"/>
              <a:t> octobre jusqu’au 15 mai. La taille minimum légale de la coquille st Jacques pour les professionnels est 11cm pour la Manche et 10,2cm pour la Manche Ouest alors que pour la pêche de loisir, elle est de 11cm. La principale technique pour la pêche de la st Jacques est celle de la drague, c’est une armature métallique qui permet de fouiller le fond et de « déterrer », puis récupérer les coquilles enfouies.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ésultat de recherche d'images pour &quot;image coquillier&quot;"/>
          <p:cNvPicPr>
            <a:picLocks noChangeAspect="1" noChangeArrowheads="1"/>
          </p:cNvPicPr>
          <p:nvPr/>
        </p:nvPicPr>
        <p:blipFill>
          <a:blip r:embed="rId2" cstate="print"/>
          <a:srcRect/>
          <a:stretch>
            <a:fillRect/>
          </a:stretch>
        </p:blipFill>
        <p:spPr bwMode="auto">
          <a:xfrm>
            <a:off x="1331640" y="1052736"/>
            <a:ext cx="6710743" cy="43924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différentes façon de cuisiner la coquille Saint-Jacques</a:t>
            </a:r>
            <a:endParaRPr lang="fr-FR" dirty="0"/>
          </a:p>
        </p:txBody>
      </p:sp>
      <p:sp>
        <p:nvSpPr>
          <p:cNvPr id="3" name="Espace réservé du contenu 2"/>
          <p:cNvSpPr>
            <a:spLocks noGrp="1"/>
          </p:cNvSpPr>
          <p:nvPr>
            <p:ph idx="1"/>
          </p:nvPr>
        </p:nvSpPr>
        <p:spPr/>
        <p:txBody>
          <a:bodyPr/>
          <a:lstStyle/>
          <a:p>
            <a:pPr algn="just"/>
            <a:r>
              <a:rPr lang="fr-FR" dirty="0" smtClean="0"/>
              <a:t>On peut manger la coquille </a:t>
            </a:r>
            <a:r>
              <a:rPr lang="fr-FR" smtClean="0"/>
              <a:t>Saint-Jacques </a:t>
            </a:r>
            <a:r>
              <a:rPr lang="fr-FR" smtClean="0"/>
              <a:t>poêlée  </a:t>
            </a:r>
            <a:r>
              <a:rPr lang="fr-FR" dirty="0" smtClean="0"/>
              <a:t>ou la manger crue c’est-à-dire en carpaccio ou encore on peut la faire cuire au four.</a:t>
            </a:r>
          </a:p>
          <a:p>
            <a:pPr>
              <a:buNone/>
            </a:pPr>
            <a:endParaRPr lang="fr-FR" dirty="0"/>
          </a:p>
        </p:txBody>
      </p:sp>
      <p:pic>
        <p:nvPicPr>
          <p:cNvPr id="1026" name="Picture 2" descr="Résultat de recherche d'images pour &quot;image coquille saint jacques cuisiner&quot;"/>
          <p:cNvPicPr>
            <a:picLocks noChangeAspect="1" noChangeArrowheads="1"/>
          </p:cNvPicPr>
          <p:nvPr/>
        </p:nvPicPr>
        <p:blipFill>
          <a:blip r:embed="rId2" cstate="print"/>
          <a:srcRect/>
          <a:stretch>
            <a:fillRect/>
          </a:stretch>
        </p:blipFill>
        <p:spPr bwMode="auto">
          <a:xfrm>
            <a:off x="395536" y="3501008"/>
            <a:ext cx="3333750" cy="2619375"/>
          </a:xfrm>
          <a:prstGeom prst="rect">
            <a:avLst/>
          </a:prstGeom>
          <a:noFill/>
        </p:spPr>
      </p:pic>
      <p:pic>
        <p:nvPicPr>
          <p:cNvPr id="1028" name="Picture 4" descr="Résultat de recherche d'images pour &quot;image coquille saint jacques cuisiner&quot;"/>
          <p:cNvPicPr>
            <a:picLocks noChangeAspect="1" noChangeArrowheads="1"/>
          </p:cNvPicPr>
          <p:nvPr/>
        </p:nvPicPr>
        <p:blipFill>
          <a:blip r:embed="rId3" cstate="print"/>
          <a:srcRect/>
          <a:stretch>
            <a:fillRect/>
          </a:stretch>
        </p:blipFill>
        <p:spPr bwMode="auto">
          <a:xfrm>
            <a:off x="5004048" y="3284984"/>
            <a:ext cx="2770999" cy="29249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ésultat de recherche d'images pour &quot;image carpaccio coquille saint jacques&quot;"/>
          <p:cNvPicPr>
            <a:picLocks noChangeAspect="1" noChangeArrowheads="1"/>
          </p:cNvPicPr>
          <p:nvPr/>
        </p:nvPicPr>
        <p:blipFill>
          <a:blip r:embed="rId2" cstate="print"/>
          <a:srcRect/>
          <a:stretch>
            <a:fillRect/>
          </a:stretch>
        </p:blipFill>
        <p:spPr bwMode="auto">
          <a:xfrm>
            <a:off x="1979712" y="2276872"/>
            <a:ext cx="5143500" cy="34480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3447</TotalTime>
  <Words>245</Words>
  <Application>Microsoft Office PowerPoint</Application>
  <PresentationFormat>Affichage à l'écran (4:3)</PresentationFormat>
  <Paragraphs>15</Paragraphs>
  <Slides>9</Slides>
  <Notes>1</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Apex</vt:lpstr>
      <vt:lpstr>La coquille saint Jacques</vt:lpstr>
      <vt:lpstr>Qu’est ce que la coquille Saint-jacques ?</vt:lpstr>
      <vt:lpstr>L’anatomie de la coquille saint Jacques</vt:lpstr>
      <vt:lpstr>Où pêche-t-on la coquille saint jacques</vt:lpstr>
      <vt:lpstr>Diapositive 5</vt:lpstr>
      <vt:lpstr>Comment pêche-t-on la coquille saint Jacques</vt:lpstr>
      <vt:lpstr>Diapositive 7</vt:lpstr>
      <vt:lpstr>Les différentes façon de cuisiner la coquille Saint-Jacques</vt:lpstr>
      <vt:lpstr>Diapositive 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coquille saint Jacques</dc:title>
  <dc:creator>Romino</dc:creator>
  <cp:lastModifiedBy>Alain</cp:lastModifiedBy>
  <cp:revision>39</cp:revision>
  <dcterms:created xsi:type="dcterms:W3CDTF">2018-02-01T17:38:23Z</dcterms:created>
  <dcterms:modified xsi:type="dcterms:W3CDTF">2018-02-28T20:34:39Z</dcterms:modified>
</cp:coreProperties>
</file>